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0"/>
  </p:notesMasterIdLst>
  <p:sldIdLst>
    <p:sldId id="257" r:id="rId2"/>
    <p:sldId id="273" r:id="rId3"/>
    <p:sldId id="322" r:id="rId4"/>
    <p:sldId id="277" r:id="rId5"/>
    <p:sldId id="285" r:id="rId6"/>
    <p:sldId id="323" r:id="rId7"/>
    <p:sldId id="278" r:id="rId8"/>
    <p:sldId id="296" r:id="rId9"/>
    <p:sldId id="318" r:id="rId10"/>
    <p:sldId id="300" r:id="rId11"/>
    <p:sldId id="320" r:id="rId12"/>
    <p:sldId id="302" r:id="rId13"/>
    <p:sldId id="279" r:id="rId14"/>
    <p:sldId id="297" r:id="rId15"/>
    <p:sldId id="280" r:id="rId16"/>
    <p:sldId id="321" r:id="rId17"/>
    <p:sldId id="281" r:id="rId18"/>
    <p:sldId id="28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7F00"/>
    <a:srgbClr val="DE8047"/>
    <a:srgbClr val="0F8000"/>
    <a:srgbClr val="FFF301"/>
    <a:srgbClr val="C0CF39"/>
    <a:srgbClr val="2583C6"/>
    <a:srgbClr val="4BB04F"/>
    <a:srgbClr val="998EC3"/>
    <a:srgbClr val="DAB664"/>
    <a:srgbClr val="C2D4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39"/>
    <p:restoredTop sz="94588"/>
  </p:normalViewPr>
  <p:slideViewPr>
    <p:cSldViewPr snapToGrid="0" snapToObjects="1">
      <p:cViewPr varScale="1">
        <p:scale>
          <a:sx n="89" d="100"/>
          <a:sy n="89" d="100"/>
        </p:scale>
        <p:origin x="192" y="3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2075C5-BD8B-41EA-8CEB-939E542E5E7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F947435-3151-4A3C-82BC-2DD22A73CFFE}">
      <dgm:prSet custT="1"/>
      <dgm:spPr/>
      <dgm:t>
        <a:bodyPr/>
        <a:lstStyle/>
        <a:p>
          <a:r>
            <a:rPr lang="en-GB" sz="2000" b="1" dirty="0"/>
            <a:t>2006 Palestine election: </a:t>
          </a:r>
          <a:r>
            <a:rPr lang="en-GB" sz="2000" dirty="0"/>
            <a:t>a vote in January 2006 to elect the next Palestinian Legislative Council</a:t>
          </a:r>
          <a:endParaRPr lang="en-US" sz="2000" dirty="0"/>
        </a:p>
      </dgm:t>
    </dgm:pt>
    <dgm:pt modelId="{D5F2FD9E-9980-4FE5-AFCC-B0D236625DCE}" type="parTrans" cxnId="{BF7F37A1-8753-44F8-9FB0-6A7163D7B36C}">
      <dgm:prSet/>
      <dgm:spPr/>
      <dgm:t>
        <a:bodyPr/>
        <a:lstStyle/>
        <a:p>
          <a:endParaRPr lang="en-US" sz="1800"/>
        </a:p>
      </dgm:t>
    </dgm:pt>
    <dgm:pt modelId="{70768630-DC67-402A-8CBD-4C6F81C71F3C}" type="sibTrans" cxnId="{BF7F37A1-8753-44F8-9FB0-6A7163D7B36C}">
      <dgm:prSet/>
      <dgm:spPr/>
      <dgm:t>
        <a:bodyPr/>
        <a:lstStyle/>
        <a:p>
          <a:endParaRPr lang="en-US" sz="1800"/>
        </a:p>
      </dgm:t>
    </dgm:pt>
    <dgm:pt modelId="{EE26EE5B-624A-41A8-AC01-4757CE04AF44}">
      <dgm:prSet custT="1"/>
      <dgm:spPr/>
      <dgm:t>
        <a:bodyPr/>
        <a:lstStyle/>
        <a:p>
          <a:r>
            <a:rPr lang="en-GB" sz="2000" b="1" dirty="0">
              <a:solidFill>
                <a:schemeClr val="bg1"/>
              </a:solidFill>
            </a:rPr>
            <a:t>Hamas: </a:t>
          </a:r>
          <a:r>
            <a:rPr lang="en-GB" sz="2000" dirty="0">
              <a:solidFill>
                <a:schemeClr val="bg1"/>
              </a:solidFill>
            </a:rPr>
            <a:t>An Islamic Palestinian nationalist party</a:t>
          </a:r>
          <a:endParaRPr lang="en-US" sz="2000" dirty="0">
            <a:solidFill>
              <a:schemeClr val="bg1"/>
            </a:solidFill>
          </a:endParaRPr>
        </a:p>
      </dgm:t>
    </dgm:pt>
    <dgm:pt modelId="{445875B8-91FB-4422-A301-8BEC1DD335D7}" type="parTrans" cxnId="{36F2C7E9-D25F-4295-B455-AAB149C8F7E7}">
      <dgm:prSet/>
      <dgm:spPr/>
      <dgm:t>
        <a:bodyPr/>
        <a:lstStyle/>
        <a:p>
          <a:endParaRPr lang="en-US" sz="1800"/>
        </a:p>
      </dgm:t>
    </dgm:pt>
    <dgm:pt modelId="{4E0A7F41-7E4A-4D19-BF11-72D47428AB30}" type="sibTrans" cxnId="{36F2C7E9-D25F-4295-B455-AAB149C8F7E7}">
      <dgm:prSet/>
      <dgm:spPr/>
      <dgm:t>
        <a:bodyPr/>
        <a:lstStyle/>
        <a:p>
          <a:endParaRPr lang="en-US" sz="1800"/>
        </a:p>
      </dgm:t>
    </dgm:pt>
    <dgm:pt modelId="{DF196536-6DB8-4442-A25B-C400DE22723D}">
      <dgm:prSet custT="1"/>
      <dgm:spPr/>
      <dgm:t>
        <a:bodyPr/>
        <a:lstStyle/>
        <a:p>
          <a:r>
            <a:rPr lang="en-GB" sz="2000" b="1" dirty="0"/>
            <a:t>Ismail Haniyeh: </a:t>
          </a:r>
          <a:r>
            <a:rPr lang="en-GB" sz="2000" dirty="0"/>
            <a:t>Hamas’s spokesperson</a:t>
          </a:r>
          <a:endParaRPr lang="en-US" sz="2000" b="0" dirty="0"/>
        </a:p>
      </dgm:t>
    </dgm:pt>
    <dgm:pt modelId="{F30B1CC3-F9D0-491B-904B-214324954F0D}" type="parTrans" cxnId="{BA426B5C-330A-4473-BD74-9C588B4B6916}">
      <dgm:prSet/>
      <dgm:spPr/>
      <dgm:t>
        <a:bodyPr/>
        <a:lstStyle/>
        <a:p>
          <a:endParaRPr lang="en-US" sz="1800"/>
        </a:p>
      </dgm:t>
    </dgm:pt>
    <dgm:pt modelId="{50467464-E0B9-49A0-9838-F9BC349655AE}" type="sibTrans" cxnId="{BA426B5C-330A-4473-BD74-9C588B4B6916}">
      <dgm:prSet/>
      <dgm:spPr/>
      <dgm:t>
        <a:bodyPr/>
        <a:lstStyle/>
        <a:p>
          <a:endParaRPr lang="en-US" sz="1800"/>
        </a:p>
      </dgm:t>
    </dgm:pt>
    <dgm:pt modelId="{E55A80D3-18C2-49AE-BEEA-38B9BCA25799}">
      <dgm:prSet custT="1"/>
      <dgm:spPr/>
      <dgm:t>
        <a:bodyPr/>
        <a:lstStyle/>
        <a:p>
          <a:r>
            <a:rPr lang="en-GB" sz="2000" b="1" dirty="0" err="1"/>
            <a:t>Izz</a:t>
          </a:r>
          <a:r>
            <a:rPr lang="en-GB" sz="2000" b="1" dirty="0"/>
            <a:t> al-Din al-</a:t>
          </a:r>
          <a:r>
            <a:rPr lang="en-GB" sz="2000" b="1" dirty="0" err="1"/>
            <a:t>Qassam</a:t>
          </a:r>
          <a:r>
            <a:rPr lang="en-GB" sz="2000" b="1" dirty="0"/>
            <a:t> Brigades: </a:t>
          </a:r>
          <a:r>
            <a:rPr lang="en-GB" sz="2000" b="0" dirty="0"/>
            <a:t>The</a:t>
          </a:r>
          <a:r>
            <a:rPr lang="en-GB" sz="2000" b="1" dirty="0"/>
            <a:t> </a:t>
          </a:r>
          <a:r>
            <a:rPr lang="en-GB" sz="2000" b="0" dirty="0"/>
            <a:t>military wing of Hamas</a:t>
          </a:r>
          <a:endParaRPr lang="en-US" sz="2000" b="0" dirty="0"/>
        </a:p>
      </dgm:t>
    </dgm:pt>
    <dgm:pt modelId="{48E054E7-E8F8-41DD-902C-D7AB90416078}" type="parTrans" cxnId="{5B573AD7-A551-41FD-8CA0-AE4DD2AF5D1D}">
      <dgm:prSet/>
      <dgm:spPr/>
      <dgm:t>
        <a:bodyPr/>
        <a:lstStyle/>
        <a:p>
          <a:endParaRPr lang="en-US" sz="1800"/>
        </a:p>
      </dgm:t>
    </dgm:pt>
    <dgm:pt modelId="{41DAE40F-0314-4106-91D9-21E242530D27}" type="sibTrans" cxnId="{5B573AD7-A551-41FD-8CA0-AE4DD2AF5D1D}">
      <dgm:prSet/>
      <dgm:spPr/>
      <dgm:t>
        <a:bodyPr/>
        <a:lstStyle/>
        <a:p>
          <a:endParaRPr lang="en-US" sz="1800"/>
        </a:p>
      </dgm:t>
    </dgm:pt>
    <dgm:pt modelId="{D0BA112D-2769-8E48-8676-D5F43FBF20A1}" type="pres">
      <dgm:prSet presAssocID="{902075C5-BD8B-41EA-8CEB-939E542E5E7A}" presName="linear" presStyleCnt="0">
        <dgm:presLayoutVars>
          <dgm:animLvl val="lvl"/>
          <dgm:resizeHandles val="exact"/>
        </dgm:presLayoutVars>
      </dgm:prSet>
      <dgm:spPr/>
    </dgm:pt>
    <dgm:pt modelId="{D9B0233F-5CD1-5541-BC95-07DC0362EBB5}" type="pres">
      <dgm:prSet presAssocID="{0F947435-3151-4A3C-82BC-2DD22A73CFFE}" presName="parentText" presStyleLbl="node1" presStyleIdx="0" presStyleCnt="4">
        <dgm:presLayoutVars>
          <dgm:chMax val="0"/>
          <dgm:bulletEnabled val="1"/>
        </dgm:presLayoutVars>
      </dgm:prSet>
      <dgm:spPr/>
    </dgm:pt>
    <dgm:pt modelId="{86628AB4-0387-F44D-8EA3-6A42303CE3F1}" type="pres">
      <dgm:prSet presAssocID="{70768630-DC67-402A-8CBD-4C6F81C71F3C}" presName="spacer" presStyleCnt="0"/>
      <dgm:spPr/>
    </dgm:pt>
    <dgm:pt modelId="{27EE4C9E-6EAF-FD43-9BE1-2DAB5A52CD33}" type="pres">
      <dgm:prSet presAssocID="{EE26EE5B-624A-41A8-AC01-4757CE04AF44}" presName="parentText" presStyleLbl="node1" presStyleIdx="1" presStyleCnt="4">
        <dgm:presLayoutVars>
          <dgm:chMax val="0"/>
          <dgm:bulletEnabled val="1"/>
        </dgm:presLayoutVars>
      </dgm:prSet>
      <dgm:spPr/>
    </dgm:pt>
    <dgm:pt modelId="{3C53C765-982A-3642-91A6-7A31809F8270}" type="pres">
      <dgm:prSet presAssocID="{4E0A7F41-7E4A-4D19-BF11-72D47428AB30}" presName="spacer" presStyleCnt="0"/>
      <dgm:spPr/>
    </dgm:pt>
    <dgm:pt modelId="{98E04BD1-E461-2B4E-9B3A-84510BD94330}" type="pres">
      <dgm:prSet presAssocID="{DF196536-6DB8-4442-A25B-C400DE22723D}" presName="parentText" presStyleLbl="node1" presStyleIdx="2" presStyleCnt="4">
        <dgm:presLayoutVars>
          <dgm:chMax val="0"/>
          <dgm:bulletEnabled val="1"/>
        </dgm:presLayoutVars>
      </dgm:prSet>
      <dgm:spPr/>
    </dgm:pt>
    <dgm:pt modelId="{FB51D7AF-CB76-C242-BDE7-818FF19994CD}" type="pres">
      <dgm:prSet presAssocID="{50467464-E0B9-49A0-9838-F9BC349655AE}" presName="spacer" presStyleCnt="0"/>
      <dgm:spPr/>
    </dgm:pt>
    <dgm:pt modelId="{732EDEF3-AC99-574D-880B-FD36B51C5164}" type="pres">
      <dgm:prSet presAssocID="{E55A80D3-18C2-49AE-BEEA-38B9BCA25799}" presName="parentText" presStyleLbl="node1" presStyleIdx="3" presStyleCnt="4">
        <dgm:presLayoutVars>
          <dgm:chMax val="0"/>
          <dgm:bulletEnabled val="1"/>
        </dgm:presLayoutVars>
      </dgm:prSet>
      <dgm:spPr/>
    </dgm:pt>
  </dgm:ptLst>
  <dgm:cxnLst>
    <dgm:cxn modelId="{0CD95213-11F1-1544-B7F1-D941FBD3EA77}" type="presOf" srcId="{0F947435-3151-4A3C-82BC-2DD22A73CFFE}" destId="{D9B0233F-5CD1-5541-BC95-07DC0362EBB5}" srcOrd="0" destOrd="0" presId="urn:microsoft.com/office/officeart/2005/8/layout/vList2"/>
    <dgm:cxn modelId="{36301438-D162-A745-BBBE-ECCE80B823B7}" type="presOf" srcId="{EE26EE5B-624A-41A8-AC01-4757CE04AF44}" destId="{27EE4C9E-6EAF-FD43-9BE1-2DAB5A52CD33}" srcOrd="0" destOrd="0" presId="urn:microsoft.com/office/officeart/2005/8/layout/vList2"/>
    <dgm:cxn modelId="{C7ACEF41-3113-C346-8E33-566A0A06F762}" type="presOf" srcId="{DF196536-6DB8-4442-A25B-C400DE22723D}" destId="{98E04BD1-E461-2B4E-9B3A-84510BD94330}" srcOrd="0" destOrd="0" presId="urn:microsoft.com/office/officeart/2005/8/layout/vList2"/>
    <dgm:cxn modelId="{BA426B5C-330A-4473-BD74-9C588B4B6916}" srcId="{902075C5-BD8B-41EA-8CEB-939E542E5E7A}" destId="{DF196536-6DB8-4442-A25B-C400DE22723D}" srcOrd="2" destOrd="0" parTransId="{F30B1CC3-F9D0-491B-904B-214324954F0D}" sibTransId="{50467464-E0B9-49A0-9838-F9BC349655AE}"/>
    <dgm:cxn modelId="{6326E29F-E417-B446-9821-2623EB8D0CDA}" type="presOf" srcId="{902075C5-BD8B-41EA-8CEB-939E542E5E7A}" destId="{D0BA112D-2769-8E48-8676-D5F43FBF20A1}" srcOrd="0" destOrd="0" presId="urn:microsoft.com/office/officeart/2005/8/layout/vList2"/>
    <dgm:cxn modelId="{BF7F37A1-8753-44F8-9FB0-6A7163D7B36C}" srcId="{902075C5-BD8B-41EA-8CEB-939E542E5E7A}" destId="{0F947435-3151-4A3C-82BC-2DD22A73CFFE}" srcOrd="0" destOrd="0" parTransId="{D5F2FD9E-9980-4FE5-AFCC-B0D236625DCE}" sibTransId="{70768630-DC67-402A-8CBD-4C6F81C71F3C}"/>
    <dgm:cxn modelId="{5DFA62A6-BC17-5546-8AF6-73909CF3581B}" type="presOf" srcId="{E55A80D3-18C2-49AE-BEEA-38B9BCA25799}" destId="{732EDEF3-AC99-574D-880B-FD36B51C5164}" srcOrd="0" destOrd="0" presId="urn:microsoft.com/office/officeart/2005/8/layout/vList2"/>
    <dgm:cxn modelId="{5B573AD7-A551-41FD-8CA0-AE4DD2AF5D1D}" srcId="{902075C5-BD8B-41EA-8CEB-939E542E5E7A}" destId="{E55A80D3-18C2-49AE-BEEA-38B9BCA25799}" srcOrd="3" destOrd="0" parTransId="{48E054E7-E8F8-41DD-902C-D7AB90416078}" sibTransId="{41DAE40F-0314-4106-91D9-21E242530D27}"/>
    <dgm:cxn modelId="{36F2C7E9-D25F-4295-B455-AAB149C8F7E7}" srcId="{902075C5-BD8B-41EA-8CEB-939E542E5E7A}" destId="{EE26EE5B-624A-41A8-AC01-4757CE04AF44}" srcOrd="1" destOrd="0" parTransId="{445875B8-91FB-4422-A301-8BEC1DD335D7}" sibTransId="{4E0A7F41-7E4A-4D19-BF11-72D47428AB30}"/>
    <dgm:cxn modelId="{BB513610-2140-9A46-872E-6ED262B5B395}" type="presParOf" srcId="{D0BA112D-2769-8E48-8676-D5F43FBF20A1}" destId="{D9B0233F-5CD1-5541-BC95-07DC0362EBB5}" srcOrd="0" destOrd="0" presId="urn:microsoft.com/office/officeart/2005/8/layout/vList2"/>
    <dgm:cxn modelId="{F2FB5A64-7F78-F842-8371-2BF93730F58A}" type="presParOf" srcId="{D0BA112D-2769-8E48-8676-D5F43FBF20A1}" destId="{86628AB4-0387-F44D-8EA3-6A42303CE3F1}" srcOrd="1" destOrd="0" presId="urn:microsoft.com/office/officeart/2005/8/layout/vList2"/>
    <dgm:cxn modelId="{62B92A17-0C36-FD48-BBC1-6A810FF0E6C7}" type="presParOf" srcId="{D0BA112D-2769-8E48-8676-D5F43FBF20A1}" destId="{27EE4C9E-6EAF-FD43-9BE1-2DAB5A52CD33}" srcOrd="2" destOrd="0" presId="urn:microsoft.com/office/officeart/2005/8/layout/vList2"/>
    <dgm:cxn modelId="{17755E2F-CA48-7042-B9D0-7B0D7CF0DE16}" type="presParOf" srcId="{D0BA112D-2769-8E48-8676-D5F43FBF20A1}" destId="{3C53C765-982A-3642-91A6-7A31809F8270}" srcOrd="3" destOrd="0" presId="urn:microsoft.com/office/officeart/2005/8/layout/vList2"/>
    <dgm:cxn modelId="{B153E77F-0C6F-3148-9DF7-7E8017589E47}" type="presParOf" srcId="{D0BA112D-2769-8E48-8676-D5F43FBF20A1}" destId="{98E04BD1-E461-2B4E-9B3A-84510BD94330}" srcOrd="4" destOrd="0" presId="urn:microsoft.com/office/officeart/2005/8/layout/vList2"/>
    <dgm:cxn modelId="{1EBC1CE5-E2B5-334D-BBE6-CEB2FA5B1EE8}" type="presParOf" srcId="{D0BA112D-2769-8E48-8676-D5F43FBF20A1}" destId="{FB51D7AF-CB76-C242-BDE7-818FF19994CD}" srcOrd="5" destOrd="0" presId="urn:microsoft.com/office/officeart/2005/8/layout/vList2"/>
    <dgm:cxn modelId="{5A9C614D-59D1-1940-9370-5E3245885BD0}" type="presParOf" srcId="{D0BA112D-2769-8E48-8676-D5F43FBF20A1}" destId="{732EDEF3-AC99-574D-880B-FD36B51C516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43382C-4CAD-4164-9434-DB4857D94F33}"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FC9BB5EA-38ED-41ED-84FF-C9A33C30E1E8}">
      <dgm:prSet custT="1"/>
      <dgm:spPr/>
      <dgm:t>
        <a:bodyPr/>
        <a:lstStyle/>
        <a:p>
          <a:r>
            <a:rPr lang="en-GB" sz="2000" u="sng" dirty="0"/>
            <a:t>Jewish</a:t>
          </a:r>
          <a:r>
            <a:rPr lang="en-GB" sz="2000" dirty="0"/>
            <a:t>: someone who identifies as Jewish by religion or ethnicity</a:t>
          </a:r>
          <a:endParaRPr lang="en-US" sz="2000" dirty="0"/>
        </a:p>
      </dgm:t>
    </dgm:pt>
    <dgm:pt modelId="{957390B8-BCAA-4D98-AF95-A784A26B3952}" type="parTrans" cxnId="{908C5A93-F792-4D40-9D96-C3F504117D91}">
      <dgm:prSet/>
      <dgm:spPr/>
      <dgm:t>
        <a:bodyPr/>
        <a:lstStyle/>
        <a:p>
          <a:endParaRPr lang="en-US" sz="1400"/>
        </a:p>
      </dgm:t>
    </dgm:pt>
    <dgm:pt modelId="{931CDABA-A268-4973-86C4-1E27AF497D7B}" type="sibTrans" cxnId="{908C5A93-F792-4D40-9D96-C3F504117D91}">
      <dgm:prSet/>
      <dgm:spPr/>
      <dgm:t>
        <a:bodyPr/>
        <a:lstStyle/>
        <a:p>
          <a:endParaRPr lang="en-US" sz="1400"/>
        </a:p>
      </dgm:t>
    </dgm:pt>
    <dgm:pt modelId="{C2A6A937-F7DA-4B06-8BDD-8DFCE19AA917}">
      <dgm:prSet custT="1"/>
      <dgm:spPr/>
      <dgm:t>
        <a:bodyPr/>
        <a:lstStyle/>
        <a:p>
          <a:r>
            <a:rPr lang="en-GB" sz="2000" u="sng" dirty="0"/>
            <a:t>Antisemitism</a:t>
          </a:r>
          <a:r>
            <a:rPr lang="en-GB" sz="2000" dirty="0"/>
            <a:t>: hostility, prejudice or discrimination against someone because they are Jewish</a:t>
          </a:r>
          <a:endParaRPr lang="en-US" sz="2000" dirty="0"/>
        </a:p>
      </dgm:t>
    </dgm:pt>
    <dgm:pt modelId="{7D8C43D1-B2F8-407E-BE17-C59F9ADBAA4E}" type="parTrans" cxnId="{10B33543-9FE5-4FD8-ABF6-3F07EDD0B17E}">
      <dgm:prSet/>
      <dgm:spPr/>
      <dgm:t>
        <a:bodyPr/>
        <a:lstStyle/>
        <a:p>
          <a:endParaRPr lang="en-US" sz="1400"/>
        </a:p>
      </dgm:t>
    </dgm:pt>
    <dgm:pt modelId="{C0B1CD51-64E5-4297-8E5D-0ACCEF1B4FAA}" type="sibTrans" cxnId="{10B33543-9FE5-4FD8-ABF6-3F07EDD0B17E}">
      <dgm:prSet/>
      <dgm:spPr/>
      <dgm:t>
        <a:bodyPr/>
        <a:lstStyle/>
        <a:p>
          <a:endParaRPr lang="en-US" sz="1400"/>
        </a:p>
      </dgm:t>
    </dgm:pt>
    <dgm:pt modelId="{072B171D-8F89-49F2-A8CC-742294B6908D}">
      <dgm:prSet custT="1"/>
      <dgm:spPr/>
      <dgm:t>
        <a:bodyPr/>
        <a:lstStyle/>
        <a:p>
          <a:r>
            <a:rPr lang="en-GB" sz="2000" u="sng" dirty="0"/>
            <a:t>Zionism</a:t>
          </a:r>
          <a:r>
            <a:rPr lang="en-GB" sz="2000" dirty="0"/>
            <a:t>: a nationalist movement to establish a Jewish state between the Mediterranean Sea and the River Jordan</a:t>
          </a:r>
          <a:endParaRPr lang="en-US" sz="2000" dirty="0"/>
        </a:p>
      </dgm:t>
    </dgm:pt>
    <dgm:pt modelId="{F28649E5-76FC-4526-8C7B-FC29F5A5276D}" type="parTrans" cxnId="{36E43077-594C-49F5-A1E6-FFE17E78E12C}">
      <dgm:prSet/>
      <dgm:spPr/>
      <dgm:t>
        <a:bodyPr/>
        <a:lstStyle/>
        <a:p>
          <a:endParaRPr lang="en-US" sz="1400"/>
        </a:p>
      </dgm:t>
    </dgm:pt>
    <dgm:pt modelId="{AAE9D01E-585B-4CBD-B8A3-9F6A1CBF87AC}" type="sibTrans" cxnId="{36E43077-594C-49F5-A1E6-FFE17E78E12C}">
      <dgm:prSet/>
      <dgm:spPr/>
      <dgm:t>
        <a:bodyPr/>
        <a:lstStyle/>
        <a:p>
          <a:endParaRPr lang="en-US" sz="1400"/>
        </a:p>
      </dgm:t>
    </dgm:pt>
    <dgm:pt modelId="{9FA7E099-5496-2F45-B193-66D085F6BF21}" type="pres">
      <dgm:prSet presAssocID="{C443382C-4CAD-4164-9434-DB4857D94F33}" presName="linear" presStyleCnt="0">
        <dgm:presLayoutVars>
          <dgm:animLvl val="lvl"/>
          <dgm:resizeHandles val="exact"/>
        </dgm:presLayoutVars>
      </dgm:prSet>
      <dgm:spPr/>
    </dgm:pt>
    <dgm:pt modelId="{05E408C7-F576-E44F-852C-8BD97C9EBB86}" type="pres">
      <dgm:prSet presAssocID="{FC9BB5EA-38ED-41ED-84FF-C9A33C30E1E8}" presName="parentText" presStyleLbl="node1" presStyleIdx="0" presStyleCnt="3">
        <dgm:presLayoutVars>
          <dgm:chMax val="0"/>
          <dgm:bulletEnabled val="1"/>
        </dgm:presLayoutVars>
      </dgm:prSet>
      <dgm:spPr/>
    </dgm:pt>
    <dgm:pt modelId="{7B232EFA-8643-584E-A847-0F5A6DB9F02F}" type="pres">
      <dgm:prSet presAssocID="{931CDABA-A268-4973-86C4-1E27AF497D7B}" presName="spacer" presStyleCnt="0"/>
      <dgm:spPr/>
    </dgm:pt>
    <dgm:pt modelId="{21BB2BCB-425F-9343-B8A7-05B50AD0E941}" type="pres">
      <dgm:prSet presAssocID="{072B171D-8F89-49F2-A8CC-742294B6908D}" presName="parentText" presStyleLbl="node1" presStyleIdx="1" presStyleCnt="3">
        <dgm:presLayoutVars>
          <dgm:chMax val="0"/>
          <dgm:bulletEnabled val="1"/>
        </dgm:presLayoutVars>
      </dgm:prSet>
      <dgm:spPr/>
    </dgm:pt>
    <dgm:pt modelId="{1AAE576B-356E-D840-8B1F-756B9010E642}" type="pres">
      <dgm:prSet presAssocID="{AAE9D01E-585B-4CBD-B8A3-9F6A1CBF87AC}" presName="spacer" presStyleCnt="0"/>
      <dgm:spPr/>
    </dgm:pt>
    <dgm:pt modelId="{882B201B-2A95-5D49-890C-DAD89C4783CF}" type="pres">
      <dgm:prSet presAssocID="{C2A6A937-F7DA-4B06-8BDD-8DFCE19AA917}" presName="parentText" presStyleLbl="node1" presStyleIdx="2" presStyleCnt="3">
        <dgm:presLayoutVars>
          <dgm:chMax val="0"/>
          <dgm:bulletEnabled val="1"/>
        </dgm:presLayoutVars>
      </dgm:prSet>
      <dgm:spPr/>
    </dgm:pt>
  </dgm:ptLst>
  <dgm:cxnLst>
    <dgm:cxn modelId="{8A62A913-6FE2-AD40-9BC4-1DCC5747C146}" type="presOf" srcId="{FC9BB5EA-38ED-41ED-84FF-C9A33C30E1E8}" destId="{05E408C7-F576-E44F-852C-8BD97C9EBB86}" srcOrd="0" destOrd="0" presId="urn:microsoft.com/office/officeart/2005/8/layout/vList2"/>
    <dgm:cxn modelId="{10B33543-9FE5-4FD8-ABF6-3F07EDD0B17E}" srcId="{C443382C-4CAD-4164-9434-DB4857D94F33}" destId="{C2A6A937-F7DA-4B06-8BDD-8DFCE19AA917}" srcOrd="2" destOrd="0" parTransId="{7D8C43D1-B2F8-407E-BE17-C59F9ADBAA4E}" sibTransId="{C0B1CD51-64E5-4297-8E5D-0ACCEF1B4FAA}"/>
    <dgm:cxn modelId="{36E43077-594C-49F5-A1E6-FFE17E78E12C}" srcId="{C443382C-4CAD-4164-9434-DB4857D94F33}" destId="{072B171D-8F89-49F2-A8CC-742294B6908D}" srcOrd="1" destOrd="0" parTransId="{F28649E5-76FC-4526-8C7B-FC29F5A5276D}" sibTransId="{AAE9D01E-585B-4CBD-B8A3-9F6A1CBF87AC}"/>
    <dgm:cxn modelId="{73FC2C81-4C0B-E94C-9573-F51718BFA196}" type="presOf" srcId="{C2A6A937-F7DA-4B06-8BDD-8DFCE19AA917}" destId="{882B201B-2A95-5D49-890C-DAD89C4783CF}" srcOrd="0" destOrd="0" presId="urn:microsoft.com/office/officeart/2005/8/layout/vList2"/>
    <dgm:cxn modelId="{49965D91-3222-CB4B-86DD-4F43DD8BE041}" type="presOf" srcId="{072B171D-8F89-49F2-A8CC-742294B6908D}" destId="{21BB2BCB-425F-9343-B8A7-05B50AD0E941}" srcOrd="0" destOrd="0" presId="urn:microsoft.com/office/officeart/2005/8/layout/vList2"/>
    <dgm:cxn modelId="{908C5A93-F792-4D40-9D96-C3F504117D91}" srcId="{C443382C-4CAD-4164-9434-DB4857D94F33}" destId="{FC9BB5EA-38ED-41ED-84FF-C9A33C30E1E8}" srcOrd="0" destOrd="0" parTransId="{957390B8-BCAA-4D98-AF95-A784A26B3952}" sibTransId="{931CDABA-A268-4973-86C4-1E27AF497D7B}"/>
    <dgm:cxn modelId="{A5B46CC3-04A3-E24D-9016-A188781A6F53}" type="presOf" srcId="{C443382C-4CAD-4164-9434-DB4857D94F33}" destId="{9FA7E099-5496-2F45-B193-66D085F6BF21}" srcOrd="0" destOrd="0" presId="urn:microsoft.com/office/officeart/2005/8/layout/vList2"/>
    <dgm:cxn modelId="{9CEE1269-6913-FF44-99EB-CC724E26ACC8}" type="presParOf" srcId="{9FA7E099-5496-2F45-B193-66D085F6BF21}" destId="{05E408C7-F576-E44F-852C-8BD97C9EBB86}" srcOrd="0" destOrd="0" presId="urn:microsoft.com/office/officeart/2005/8/layout/vList2"/>
    <dgm:cxn modelId="{C7662A4C-DF15-594F-BD5C-FB7EAF553998}" type="presParOf" srcId="{9FA7E099-5496-2F45-B193-66D085F6BF21}" destId="{7B232EFA-8643-584E-A847-0F5A6DB9F02F}" srcOrd="1" destOrd="0" presId="urn:microsoft.com/office/officeart/2005/8/layout/vList2"/>
    <dgm:cxn modelId="{E07BF5C3-B6BB-1A41-9ACD-466DCCD7B310}" type="presParOf" srcId="{9FA7E099-5496-2F45-B193-66D085F6BF21}" destId="{21BB2BCB-425F-9343-B8A7-05B50AD0E941}" srcOrd="2" destOrd="0" presId="urn:microsoft.com/office/officeart/2005/8/layout/vList2"/>
    <dgm:cxn modelId="{1C3C6DFD-F64E-0147-A5B7-3323F1DF844F}" type="presParOf" srcId="{9FA7E099-5496-2F45-B193-66D085F6BF21}" destId="{1AAE576B-356E-D840-8B1F-756B9010E642}" srcOrd="3" destOrd="0" presId="urn:microsoft.com/office/officeart/2005/8/layout/vList2"/>
    <dgm:cxn modelId="{E62C5669-FD64-7244-9ED4-F08C891FF79D}" type="presParOf" srcId="{9FA7E099-5496-2F45-B193-66D085F6BF21}" destId="{882B201B-2A95-5D49-890C-DAD89C4783C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1D55A2-5210-41C4-9225-4E8742638FA4}"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5A473614-99D0-4F0E-ABB5-BB9E796A7D1D}">
      <dgm:prSet/>
      <dgm:spPr/>
      <dgm:t>
        <a:bodyPr/>
        <a:lstStyle/>
        <a:p>
          <a:r>
            <a:rPr lang="en-GB" dirty="0"/>
            <a:t>Answer these questions:</a:t>
          </a:r>
          <a:endParaRPr lang="en-US" dirty="0"/>
        </a:p>
      </dgm:t>
    </dgm:pt>
    <dgm:pt modelId="{A5A226B4-A471-4792-A858-590C5C165AAD}" type="parTrans" cxnId="{583576F9-10DD-44F0-BD52-3DE3C1629813}">
      <dgm:prSet/>
      <dgm:spPr/>
      <dgm:t>
        <a:bodyPr/>
        <a:lstStyle/>
        <a:p>
          <a:endParaRPr lang="en-US"/>
        </a:p>
      </dgm:t>
    </dgm:pt>
    <dgm:pt modelId="{8724E2DE-9CD4-4757-92E0-EC7FFD4A9A71}" type="sibTrans" cxnId="{583576F9-10DD-44F0-BD52-3DE3C1629813}">
      <dgm:prSet/>
      <dgm:spPr/>
      <dgm:t>
        <a:bodyPr/>
        <a:lstStyle/>
        <a:p>
          <a:endParaRPr lang="en-US"/>
        </a:p>
      </dgm:t>
    </dgm:pt>
    <dgm:pt modelId="{8B562C56-CC1A-4A13-9418-45FA54EB6328}">
      <dgm:prSet/>
      <dgm:spPr/>
      <dgm:t>
        <a:bodyPr/>
        <a:lstStyle/>
        <a:p>
          <a:r>
            <a:rPr lang="en-GB" dirty="0"/>
            <a:t>1.What is Hamas? </a:t>
          </a:r>
          <a:endParaRPr lang="en-US" dirty="0"/>
        </a:p>
      </dgm:t>
    </dgm:pt>
    <dgm:pt modelId="{53DA8B65-6D88-4590-88C3-B6281FC37E00}" type="parTrans" cxnId="{26E80619-23D0-49B5-90C0-AC0D7EBAF7E6}">
      <dgm:prSet/>
      <dgm:spPr/>
      <dgm:t>
        <a:bodyPr/>
        <a:lstStyle/>
        <a:p>
          <a:endParaRPr lang="en-US"/>
        </a:p>
      </dgm:t>
    </dgm:pt>
    <dgm:pt modelId="{A240F705-4FD7-4120-8DC6-9E391D92CACD}" type="sibTrans" cxnId="{26E80619-23D0-49B5-90C0-AC0D7EBAF7E6}">
      <dgm:prSet/>
      <dgm:spPr/>
      <dgm:t>
        <a:bodyPr/>
        <a:lstStyle/>
        <a:p>
          <a:endParaRPr lang="en-US"/>
        </a:p>
      </dgm:t>
    </dgm:pt>
    <dgm:pt modelId="{AC16027C-5213-4EB1-A675-09189B0DAD5F}">
      <dgm:prSet/>
      <dgm:spPr/>
      <dgm:t>
        <a:bodyPr/>
        <a:lstStyle/>
        <a:p>
          <a:r>
            <a:rPr lang="en-GB" dirty="0"/>
            <a:t>2.What were the results of the 2006 election?</a:t>
          </a:r>
          <a:endParaRPr lang="en-US" dirty="0"/>
        </a:p>
      </dgm:t>
    </dgm:pt>
    <dgm:pt modelId="{33EDF1E0-6B2D-4275-BC69-F53E58C1D3F3}" type="parTrans" cxnId="{92378B4C-43A7-410F-9471-E2D25763106F}">
      <dgm:prSet/>
      <dgm:spPr/>
      <dgm:t>
        <a:bodyPr/>
        <a:lstStyle/>
        <a:p>
          <a:endParaRPr lang="en-US"/>
        </a:p>
      </dgm:t>
    </dgm:pt>
    <dgm:pt modelId="{16DEDB99-4268-4A28-8320-5AECA49B855F}" type="sibTrans" cxnId="{92378B4C-43A7-410F-9471-E2D25763106F}">
      <dgm:prSet/>
      <dgm:spPr/>
      <dgm:t>
        <a:bodyPr/>
        <a:lstStyle/>
        <a:p>
          <a:endParaRPr lang="en-US"/>
        </a:p>
      </dgm:t>
    </dgm:pt>
    <dgm:pt modelId="{527D229C-B681-458E-94EF-4784A296F261}">
      <dgm:prSet/>
      <dgm:spPr/>
      <dgm:t>
        <a:bodyPr/>
        <a:lstStyle/>
        <a:p>
          <a:r>
            <a:rPr lang="en-GB" dirty="0"/>
            <a:t>3.How did the following respond to this:</a:t>
          </a:r>
          <a:endParaRPr lang="en-US" dirty="0"/>
        </a:p>
      </dgm:t>
    </dgm:pt>
    <dgm:pt modelId="{3F9F1886-8962-4A92-9584-96B7569F0B9A}" type="parTrans" cxnId="{FBF47708-DDD5-4D20-A960-C698157A2AF8}">
      <dgm:prSet/>
      <dgm:spPr/>
      <dgm:t>
        <a:bodyPr/>
        <a:lstStyle/>
        <a:p>
          <a:endParaRPr lang="en-US"/>
        </a:p>
      </dgm:t>
    </dgm:pt>
    <dgm:pt modelId="{2D7A91EB-9733-465C-BD74-FE23E14B3FC9}" type="sibTrans" cxnId="{FBF47708-DDD5-4D20-A960-C698157A2AF8}">
      <dgm:prSet/>
      <dgm:spPr/>
      <dgm:t>
        <a:bodyPr/>
        <a:lstStyle/>
        <a:p>
          <a:endParaRPr lang="en-US"/>
        </a:p>
      </dgm:t>
    </dgm:pt>
    <dgm:pt modelId="{A8D5FB8C-7B0D-4CDC-864C-B1A28F3746BD}">
      <dgm:prSet/>
      <dgm:spPr/>
      <dgm:t>
        <a:bodyPr/>
        <a:lstStyle/>
        <a:p>
          <a:r>
            <a:rPr lang="en-GB" dirty="0">
              <a:solidFill>
                <a:srgbClr val="0F7F00"/>
              </a:solidFill>
            </a:rPr>
            <a:t>Fatah </a:t>
          </a:r>
          <a:endParaRPr lang="en-US" dirty="0">
            <a:solidFill>
              <a:srgbClr val="0F7F00"/>
            </a:solidFill>
          </a:endParaRPr>
        </a:p>
      </dgm:t>
    </dgm:pt>
    <dgm:pt modelId="{DAB9EC72-8CB1-4B5D-AF75-5F7E00C74408}" type="parTrans" cxnId="{A3F36CDD-4796-459B-87D3-5B0989725531}">
      <dgm:prSet/>
      <dgm:spPr/>
      <dgm:t>
        <a:bodyPr/>
        <a:lstStyle/>
        <a:p>
          <a:endParaRPr lang="en-US"/>
        </a:p>
      </dgm:t>
    </dgm:pt>
    <dgm:pt modelId="{5FB90DCC-3F81-4D8B-9BDD-3CD06807AD2B}" type="sibTrans" cxnId="{A3F36CDD-4796-459B-87D3-5B0989725531}">
      <dgm:prSet/>
      <dgm:spPr/>
      <dgm:t>
        <a:bodyPr/>
        <a:lstStyle/>
        <a:p>
          <a:endParaRPr lang="en-US"/>
        </a:p>
      </dgm:t>
    </dgm:pt>
    <dgm:pt modelId="{689A362C-173D-4E24-AE1B-B6E5CA7A6369}">
      <dgm:prSet/>
      <dgm:spPr/>
      <dgm:t>
        <a:bodyPr/>
        <a:lstStyle/>
        <a:p>
          <a:r>
            <a:rPr lang="en-GB" dirty="0">
              <a:solidFill>
                <a:srgbClr val="0F7F00"/>
              </a:solidFill>
            </a:rPr>
            <a:t>Israel</a:t>
          </a:r>
          <a:endParaRPr lang="en-US" dirty="0">
            <a:solidFill>
              <a:srgbClr val="0F7F00"/>
            </a:solidFill>
          </a:endParaRPr>
        </a:p>
      </dgm:t>
    </dgm:pt>
    <dgm:pt modelId="{3DE04CF2-858A-47F8-B481-C6ECE36FB28E}" type="parTrans" cxnId="{9CA792D9-BE13-4EA0-AA25-68BAAF8C5BAE}">
      <dgm:prSet/>
      <dgm:spPr/>
      <dgm:t>
        <a:bodyPr/>
        <a:lstStyle/>
        <a:p>
          <a:endParaRPr lang="en-US"/>
        </a:p>
      </dgm:t>
    </dgm:pt>
    <dgm:pt modelId="{62EADF23-1BF0-42E4-A533-1010485B6484}" type="sibTrans" cxnId="{9CA792D9-BE13-4EA0-AA25-68BAAF8C5BAE}">
      <dgm:prSet/>
      <dgm:spPr/>
      <dgm:t>
        <a:bodyPr/>
        <a:lstStyle/>
        <a:p>
          <a:endParaRPr lang="en-US"/>
        </a:p>
      </dgm:t>
    </dgm:pt>
    <dgm:pt modelId="{34803522-D959-49FB-8620-19CE1C6665E2}">
      <dgm:prSet/>
      <dgm:spPr/>
      <dgm:t>
        <a:bodyPr/>
        <a:lstStyle/>
        <a:p>
          <a:r>
            <a:rPr lang="en-GB" dirty="0">
              <a:solidFill>
                <a:srgbClr val="0F7F00"/>
              </a:solidFill>
            </a:rPr>
            <a:t>The international community</a:t>
          </a:r>
          <a:endParaRPr lang="en-US" dirty="0">
            <a:solidFill>
              <a:srgbClr val="0F7F00"/>
            </a:solidFill>
          </a:endParaRPr>
        </a:p>
      </dgm:t>
    </dgm:pt>
    <dgm:pt modelId="{DA239755-F718-4D6D-A41B-0E0A80901F03}" type="parTrans" cxnId="{AD1693E9-77F1-4BF9-A1AC-4D719D6AEDFF}">
      <dgm:prSet/>
      <dgm:spPr/>
      <dgm:t>
        <a:bodyPr/>
        <a:lstStyle/>
        <a:p>
          <a:endParaRPr lang="en-US"/>
        </a:p>
      </dgm:t>
    </dgm:pt>
    <dgm:pt modelId="{23CE258C-9E12-4491-BA53-021CBF769502}" type="sibTrans" cxnId="{AD1693E9-77F1-4BF9-A1AC-4D719D6AEDFF}">
      <dgm:prSet/>
      <dgm:spPr/>
      <dgm:t>
        <a:bodyPr/>
        <a:lstStyle/>
        <a:p>
          <a:endParaRPr lang="en-US"/>
        </a:p>
      </dgm:t>
    </dgm:pt>
    <dgm:pt modelId="{25CA8EF1-DCD5-6344-977A-4FD44E2B488F}" type="pres">
      <dgm:prSet presAssocID="{B61D55A2-5210-41C4-9225-4E8742638FA4}" presName="linear" presStyleCnt="0">
        <dgm:presLayoutVars>
          <dgm:dir/>
          <dgm:animLvl val="lvl"/>
          <dgm:resizeHandles val="exact"/>
        </dgm:presLayoutVars>
      </dgm:prSet>
      <dgm:spPr/>
    </dgm:pt>
    <dgm:pt modelId="{CC512034-AE30-D546-8B77-542FD42EBCE1}" type="pres">
      <dgm:prSet presAssocID="{5A473614-99D0-4F0E-ABB5-BB9E796A7D1D}" presName="parentLin" presStyleCnt="0"/>
      <dgm:spPr/>
    </dgm:pt>
    <dgm:pt modelId="{3DA2DAC3-AB65-6848-821D-AF7047FFEB2E}" type="pres">
      <dgm:prSet presAssocID="{5A473614-99D0-4F0E-ABB5-BB9E796A7D1D}" presName="parentLeftMargin" presStyleLbl="node1" presStyleIdx="0" presStyleCnt="4"/>
      <dgm:spPr/>
    </dgm:pt>
    <dgm:pt modelId="{734D0468-DFA9-6547-8492-33D76FC8820D}" type="pres">
      <dgm:prSet presAssocID="{5A473614-99D0-4F0E-ABB5-BB9E796A7D1D}" presName="parentText" presStyleLbl="node1" presStyleIdx="0" presStyleCnt="4">
        <dgm:presLayoutVars>
          <dgm:chMax val="0"/>
          <dgm:bulletEnabled val="1"/>
        </dgm:presLayoutVars>
      </dgm:prSet>
      <dgm:spPr/>
    </dgm:pt>
    <dgm:pt modelId="{9096F255-A161-104C-8157-529B79558D56}" type="pres">
      <dgm:prSet presAssocID="{5A473614-99D0-4F0E-ABB5-BB9E796A7D1D}" presName="negativeSpace" presStyleCnt="0"/>
      <dgm:spPr/>
    </dgm:pt>
    <dgm:pt modelId="{2E507E5A-DED5-E948-AAB7-672FA062B6CF}" type="pres">
      <dgm:prSet presAssocID="{5A473614-99D0-4F0E-ABB5-BB9E796A7D1D}" presName="childText" presStyleLbl="conFgAcc1" presStyleIdx="0" presStyleCnt="4">
        <dgm:presLayoutVars>
          <dgm:bulletEnabled val="1"/>
        </dgm:presLayoutVars>
      </dgm:prSet>
      <dgm:spPr/>
    </dgm:pt>
    <dgm:pt modelId="{1F3A4861-779B-644F-80D7-703D20728032}" type="pres">
      <dgm:prSet presAssocID="{8724E2DE-9CD4-4757-92E0-EC7FFD4A9A71}" presName="spaceBetweenRectangles" presStyleCnt="0"/>
      <dgm:spPr/>
    </dgm:pt>
    <dgm:pt modelId="{A03D325C-A2EA-A344-985D-1F9A576A7869}" type="pres">
      <dgm:prSet presAssocID="{8B562C56-CC1A-4A13-9418-45FA54EB6328}" presName="parentLin" presStyleCnt="0"/>
      <dgm:spPr/>
    </dgm:pt>
    <dgm:pt modelId="{E1A10C37-D17B-9448-AC26-885E6326F215}" type="pres">
      <dgm:prSet presAssocID="{8B562C56-CC1A-4A13-9418-45FA54EB6328}" presName="parentLeftMargin" presStyleLbl="node1" presStyleIdx="0" presStyleCnt="4"/>
      <dgm:spPr/>
    </dgm:pt>
    <dgm:pt modelId="{BF50425E-747A-CE44-8100-D0EAD74839ED}" type="pres">
      <dgm:prSet presAssocID="{8B562C56-CC1A-4A13-9418-45FA54EB6328}" presName="parentText" presStyleLbl="node1" presStyleIdx="1" presStyleCnt="4">
        <dgm:presLayoutVars>
          <dgm:chMax val="0"/>
          <dgm:bulletEnabled val="1"/>
        </dgm:presLayoutVars>
      </dgm:prSet>
      <dgm:spPr/>
    </dgm:pt>
    <dgm:pt modelId="{713B8EE4-77CA-8543-8839-9D3AEB38407C}" type="pres">
      <dgm:prSet presAssocID="{8B562C56-CC1A-4A13-9418-45FA54EB6328}" presName="negativeSpace" presStyleCnt="0"/>
      <dgm:spPr/>
    </dgm:pt>
    <dgm:pt modelId="{0F71ABD8-D583-5748-8741-99791C4DA5E7}" type="pres">
      <dgm:prSet presAssocID="{8B562C56-CC1A-4A13-9418-45FA54EB6328}" presName="childText" presStyleLbl="conFgAcc1" presStyleIdx="1" presStyleCnt="4">
        <dgm:presLayoutVars>
          <dgm:bulletEnabled val="1"/>
        </dgm:presLayoutVars>
      </dgm:prSet>
      <dgm:spPr/>
    </dgm:pt>
    <dgm:pt modelId="{86B9F889-72E9-624F-9AD2-BE4BBA5B81F4}" type="pres">
      <dgm:prSet presAssocID="{A240F705-4FD7-4120-8DC6-9E391D92CACD}" presName="spaceBetweenRectangles" presStyleCnt="0"/>
      <dgm:spPr/>
    </dgm:pt>
    <dgm:pt modelId="{DB79D7B3-0496-6543-9D4C-6DBEA0E7A680}" type="pres">
      <dgm:prSet presAssocID="{AC16027C-5213-4EB1-A675-09189B0DAD5F}" presName="parentLin" presStyleCnt="0"/>
      <dgm:spPr/>
    </dgm:pt>
    <dgm:pt modelId="{ACAE9EBA-EC6D-2F43-A4D3-380A8C7391E8}" type="pres">
      <dgm:prSet presAssocID="{AC16027C-5213-4EB1-A675-09189B0DAD5F}" presName="parentLeftMargin" presStyleLbl="node1" presStyleIdx="1" presStyleCnt="4"/>
      <dgm:spPr/>
    </dgm:pt>
    <dgm:pt modelId="{A4E08B5B-05D4-8D4D-8CC1-374A647A35FF}" type="pres">
      <dgm:prSet presAssocID="{AC16027C-5213-4EB1-A675-09189B0DAD5F}" presName="parentText" presStyleLbl="node1" presStyleIdx="2" presStyleCnt="4">
        <dgm:presLayoutVars>
          <dgm:chMax val="0"/>
          <dgm:bulletEnabled val="1"/>
        </dgm:presLayoutVars>
      </dgm:prSet>
      <dgm:spPr/>
    </dgm:pt>
    <dgm:pt modelId="{F2716E73-A233-6A41-9497-84B7933F3F7B}" type="pres">
      <dgm:prSet presAssocID="{AC16027C-5213-4EB1-A675-09189B0DAD5F}" presName="negativeSpace" presStyleCnt="0"/>
      <dgm:spPr/>
    </dgm:pt>
    <dgm:pt modelId="{374C186E-DD36-D343-BE22-715BC37AB45D}" type="pres">
      <dgm:prSet presAssocID="{AC16027C-5213-4EB1-A675-09189B0DAD5F}" presName="childText" presStyleLbl="conFgAcc1" presStyleIdx="2" presStyleCnt="4">
        <dgm:presLayoutVars>
          <dgm:bulletEnabled val="1"/>
        </dgm:presLayoutVars>
      </dgm:prSet>
      <dgm:spPr/>
    </dgm:pt>
    <dgm:pt modelId="{B622B4DF-D097-0A43-AB20-91960D101DF7}" type="pres">
      <dgm:prSet presAssocID="{16DEDB99-4268-4A28-8320-5AECA49B855F}" presName="spaceBetweenRectangles" presStyleCnt="0"/>
      <dgm:spPr/>
    </dgm:pt>
    <dgm:pt modelId="{7860099E-E071-034E-A5A8-DFEB296F0C47}" type="pres">
      <dgm:prSet presAssocID="{527D229C-B681-458E-94EF-4784A296F261}" presName="parentLin" presStyleCnt="0"/>
      <dgm:spPr/>
    </dgm:pt>
    <dgm:pt modelId="{0A591D44-8A05-E54A-B9BF-029539648CA7}" type="pres">
      <dgm:prSet presAssocID="{527D229C-B681-458E-94EF-4784A296F261}" presName="parentLeftMargin" presStyleLbl="node1" presStyleIdx="2" presStyleCnt="4"/>
      <dgm:spPr/>
    </dgm:pt>
    <dgm:pt modelId="{145703AA-72A7-5B4F-BA92-E3FAF69D037A}" type="pres">
      <dgm:prSet presAssocID="{527D229C-B681-458E-94EF-4784A296F261}" presName="parentText" presStyleLbl="node1" presStyleIdx="3" presStyleCnt="4">
        <dgm:presLayoutVars>
          <dgm:chMax val="0"/>
          <dgm:bulletEnabled val="1"/>
        </dgm:presLayoutVars>
      </dgm:prSet>
      <dgm:spPr/>
    </dgm:pt>
    <dgm:pt modelId="{EF8EF5D6-9D2D-8F4D-90BF-C2A0451D9357}" type="pres">
      <dgm:prSet presAssocID="{527D229C-B681-458E-94EF-4784A296F261}" presName="negativeSpace" presStyleCnt="0"/>
      <dgm:spPr/>
    </dgm:pt>
    <dgm:pt modelId="{44453C93-526A-4E41-ABB2-1B9154A3E496}" type="pres">
      <dgm:prSet presAssocID="{527D229C-B681-458E-94EF-4784A296F261}" presName="childText" presStyleLbl="conFgAcc1" presStyleIdx="3" presStyleCnt="4">
        <dgm:presLayoutVars>
          <dgm:bulletEnabled val="1"/>
        </dgm:presLayoutVars>
      </dgm:prSet>
      <dgm:spPr/>
    </dgm:pt>
  </dgm:ptLst>
  <dgm:cxnLst>
    <dgm:cxn modelId="{FBF47708-DDD5-4D20-A960-C698157A2AF8}" srcId="{B61D55A2-5210-41C4-9225-4E8742638FA4}" destId="{527D229C-B681-458E-94EF-4784A296F261}" srcOrd="3" destOrd="0" parTransId="{3F9F1886-8962-4A92-9584-96B7569F0B9A}" sibTransId="{2D7A91EB-9733-465C-BD74-FE23E14B3FC9}"/>
    <dgm:cxn modelId="{8F3A030A-6858-E544-8C8B-0FEA35B35C6B}" type="presOf" srcId="{8B562C56-CC1A-4A13-9418-45FA54EB6328}" destId="{BF50425E-747A-CE44-8100-D0EAD74839ED}" srcOrd="1" destOrd="0" presId="urn:microsoft.com/office/officeart/2005/8/layout/list1"/>
    <dgm:cxn modelId="{4BC4740F-5E4C-AF49-94C7-21999BF5D8E5}" type="presOf" srcId="{AC16027C-5213-4EB1-A675-09189B0DAD5F}" destId="{ACAE9EBA-EC6D-2F43-A4D3-380A8C7391E8}" srcOrd="0" destOrd="0" presId="urn:microsoft.com/office/officeart/2005/8/layout/list1"/>
    <dgm:cxn modelId="{26E80619-23D0-49B5-90C0-AC0D7EBAF7E6}" srcId="{B61D55A2-5210-41C4-9225-4E8742638FA4}" destId="{8B562C56-CC1A-4A13-9418-45FA54EB6328}" srcOrd="1" destOrd="0" parTransId="{53DA8B65-6D88-4590-88C3-B6281FC37E00}" sibTransId="{A240F705-4FD7-4120-8DC6-9E391D92CACD}"/>
    <dgm:cxn modelId="{FDF96C32-4657-4F49-97E0-91CC8DDF4EAD}" type="presOf" srcId="{B61D55A2-5210-41C4-9225-4E8742638FA4}" destId="{25CA8EF1-DCD5-6344-977A-4FD44E2B488F}" srcOrd="0" destOrd="0" presId="urn:microsoft.com/office/officeart/2005/8/layout/list1"/>
    <dgm:cxn modelId="{C037324C-0BBF-9343-94FE-E009EA28AB98}" type="presOf" srcId="{A8D5FB8C-7B0D-4CDC-864C-B1A28F3746BD}" destId="{44453C93-526A-4E41-ABB2-1B9154A3E496}" srcOrd="0" destOrd="0" presId="urn:microsoft.com/office/officeart/2005/8/layout/list1"/>
    <dgm:cxn modelId="{92378B4C-43A7-410F-9471-E2D25763106F}" srcId="{B61D55A2-5210-41C4-9225-4E8742638FA4}" destId="{AC16027C-5213-4EB1-A675-09189B0DAD5F}" srcOrd="2" destOrd="0" parTransId="{33EDF1E0-6B2D-4275-BC69-F53E58C1D3F3}" sibTransId="{16DEDB99-4268-4A28-8320-5AECA49B855F}"/>
    <dgm:cxn modelId="{392F3F66-5D64-5D43-ACBD-1DC2EBEA584B}" type="presOf" srcId="{5A473614-99D0-4F0E-ABB5-BB9E796A7D1D}" destId="{3DA2DAC3-AB65-6848-821D-AF7047FFEB2E}" srcOrd="0" destOrd="0" presId="urn:microsoft.com/office/officeart/2005/8/layout/list1"/>
    <dgm:cxn modelId="{199E0D75-55D1-3D45-B7AC-8293933783ED}" type="presOf" srcId="{527D229C-B681-458E-94EF-4784A296F261}" destId="{145703AA-72A7-5B4F-BA92-E3FAF69D037A}" srcOrd="1" destOrd="0" presId="urn:microsoft.com/office/officeart/2005/8/layout/list1"/>
    <dgm:cxn modelId="{FB70C789-D4D0-5B45-8C0F-1F2C52CCF835}" type="presOf" srcId="{8B562C56-CC1A-4A13-9418-45FA54EB6328}" destId="{E1A10C37-D17B-9448-AC26-885E6326F215}" srcOrd="0" destOrd="0" presId="urn:microsoft.com/office/officeart/2005/8/layout/list1"/>
    <dgm:cxn modelId="{76E1A5A0-0073-2548-A7AD-530286208DFD}" type="presOf" srcId="{689A362C-173D-4E24-AE1B-B6E5CA7A6369}" destId="{44453C93-526A-4E41-ABB2-1B9154A3E496}" srcOrd="0" destOrd="1" presId="urn:microsoft.com/office/officeart/2005/8/layout/list1"/>
    <dgm:cxn modelId="{158EE3A9-D097-7541-BEAA-73746F20F834}" type="presOf" srcId="{34803522-D959-49FB-8620-19CE1C6665E2}" destId="{44453C93-526A-4E41-ABB2-1B9154A3E496}" srcOrd="0" destOrd="2" presId="urn:microsoft.com/office/officeart/2005/8/layout/list1"/>
    <dgm:cxn modelId="{FBAC8CBD-C69B-0B4E-9845-14FB7A19C38C}" type="presOf" srcId="{527D229C-B681-458E-94EF-4784A296F261}" destId="{0A591D44-8A05-E54A-B9BF-029539648CA7}" srcOrd="0" destOrd="0" presId="urn:microsoft.com/office/officeart/2005/8/layout/list1"/>
    <dgm:cxn modelId="{9CA792D9-BE13-4EA0-AA25-68BAAF8C5BAE}" srcId="{527D229C-B681-458E-94EF-4784A296F261}" destId="{689A362C-173D-4E24-AE1B-B6E5CA7A6369}" srcOrd="1" destOrd="0" parTransId="{3DE04CF2-858A-47F8-B481-C6ECE36FB28E}" sibTransId="{62EADF23-1BF0-42E4-A533-1010485B6484}"/>
    <dgm:cxn modelId="{A3F36CDD-4796-459B-87D3-5B0989725531}" srcId="{527D229C-B681-458E-94EF-4784A296F261}" destId="{A8D5FB8C-7B0D-4CDC-864C-B1A28F3746BD}" srcOrd="0" destOrd="0" parTransId="{DAB9EC72-8CB1-4B5D-AF75-5F7E00C74408}" sibTransId="{5FB90DCC-3F81-4D8B-9BDD-3CD06807AD2B}"/>
    <dgm:cxn modelId="{717681E3-0F06-634A-B5D6-1CAD8FF13C9F}" type="presOf" srcId="{AC16027C-5213-4EB1-A675-09189B0DAD5F}" destId="{A4E08B5B-05D4-8D4D-8CC1-374A647A35FF}" srcOrd="1" destOrd="0" presId="urn:microsoft.com/office/officeart/2005/8/layout/list1"/>
    <dgm:cxn modelId="{AD1693E9-77F1-4BF9-A1AC-4D719D6AEDFF}" srcId="{527D229C-B681-458E-94EF-4784A296F261}" destId="{34803522-D959-49FB-8620-19CE1C6665E2}" srcOrd="2" destOrd="0" parTransId="{DA239755-F718-4D6D-A41B-0E0A80901F03}" sibTransId="{23CE258C-9E12-4491-BA53-021CBF769502}"/>
    <dgm:cxn modelId="{583576F9-10DD-44F0-BD52-3DE3C1629813}" srcId="{B61D55A2-5210-41C4-9225-4E8742638FA4}" destId="{5A473614-99D0-4F0E-ABB5-BB9E796A7D1D}" srcOrd="0" destOrd="0" parTransId="{A5A226B4-A471-4792-A858-590C5C165AAD}" sibTransId="{8724E2DE-9CD4-4757-92E0-EC7FFD4A9A71}"/>
    <dgm:cxn modelId="{037054FF-D2A2-2B40-8EBA-90554ECBC789}" type="presOf" srcId="{5A473614-99D0-4F0E-ABB5-BB9E796A7D1D}" destId="{734D0468-DFA9-6547-8492-33D76FC8820D}" srcOrd="1" destOrd="0" presId="urn:microsoft.com/office/officeart/2005/8/layout/list1"/>
    <dgm:cxn modelId="{8DFA18BD-4F25-B046-B561-9E089C93C1C7}" type="presParOf" srcId="{25CA8EF1-DCD5-6344-977A-4FD44E2B488F}" destId="{CC512034-AE30-D546-8B77-542FD42EBCE1}" srcOrd="0" destOrd="0" presId="urn:microsoft.com/office/officeart/2005/8/layout/list1"/>
    <dgm:cxn modelId="{1A61C8FC-85EB-EF43-BF0A-C3A696A7DC37}" type="presParOf" srcId="{CC512034-AE30-D546-8B77-542FD42EBCE1}" destId="{3DA2DAC3-AB65-6848-821D-AF7047FFEB2E}" srcOrd="0" destOrd="0" presId="urn:microsoft.com/office/officeart/2005/8/layout/list1"/>
    <dgm:cxn modelId="{0085B47A-0263-1541-A337-60D081E840DC}" type="presParOf" srcId="{CC512034-AE30-D546-8B77-542FD42EBCE1}" destId="{734D0468-DFA9-6547-8492-33D76FC8820D}" srcOrd="1" destOrd="0" presId="urn:microsoft.com/office/officeart/2005/8/layout/list1"/>
    <dgm:cxn modelId="{5B3C193A-C561-9842-B04C-3430101BE2C6}" type="presParOf" srcId="{25CA8EF1-DCD5-6344-977A-4FD44E2B488F}" destId="{9096F255-A161-104C-8157-529B79558D56}" srcOrd="1" destOrd="0" presId="urn:microsoft.com/office/officeart/2005/8/layout/list1"/>
    <dgm:cxn modelId="{05794D23-CD5E-A241-A08A-6025D1DF99CE}" type="presParOf" srcId="{25CA8EF1-DCD5-6344-977A-4FD44E2B488F}" destId="{2E507E5A-DED5-E948-AAB7-672FA062B6CF}" srcOrd="2" destOrd="0" presId="urn:microsoft.com/office/officeart/2005/8/layout/list1"/>
    <dgm:cxn modelId="{0558B9DB-8437-0F48-98FC-779E5A4DEFBD}" type="presParOf" srcId="{25CA8EF1-DCD5-6344-977A-4FD44E2B488F}" destId="{1F3A4861-779B-644F-80D7-703D20728032}" srcOrd="3" destOrd="0" presId="urn:microsoft.com/office/officeart/2005/8/layout/list1"/>
    <dgm:cxn modelId="{7E8791CC-D29B-7F4A-A23A-EC8BC6424DBC}" type="presParOf" srcId="{25CA8EF1-DCD5-6344-977A-4FD44E2B488F}" destId="{A03D325C-A2EA-A344-985D-1F9A576A7869}" srcOrd="4" destOrd="0" presId="urn:microsoft.com/office/officeart/2005/8/layout/list1"/>
    <dgm:cxn modelId="{0A7EB7AE-6123-4B4C-87DA-00616B9821D4}" type="presParOf" srcId="{A03D325C-A2EA-A344-985D-1F9A576A7869}" destId="{E1A10C37-D17B-9448-AC26-885E6326F215}" srcOrd="0" destOrd="0" presId="urn:microsoft.com/office/officeart/2005/8/layout/list1"/>
    <dgm:cxn modelId="{4128B2F8-5DAC-5249-A124-048964D29106}" type="presParOf" srcId="{A03D325C-A2EA-A344-985D-1F9A576A7869}" destId="{BF50425E-747A-CE44-8100-D0EAD74839ED}" srcOrd="1" destOrd="0" presId="urn:microsoft.com/office/officeart/2005/8/layout/list1"/>
    <dgm:cxn modelId="{D692F775-D616-5841-BF1D-680E16E67D39}" type="presParOf" srcId="{25CA8EF1-DCD5-6344-977A-4FD44E2B488F}" destId="{713B8EE4-77CA-8543-8839-9D3AEB38407C}" srcOrd="5" destOrd="0" presId="urn:microsoft.com/office/officeart/2005/8/layout/list1"/>
    <dgm:cxn modelId="{350D7927-640C-AC4A-B50E-8194B9E32A52}" type="presParOf" srcId="{25CA8EF1-DCD5-6344-977A-4FD44E2B488F}" destId="{0F71ABD8-D583-5748-8741-99791C4DA5E7}" srcOrd="6" destOrd="0" presId="urn:microsoft.com/office/officeart/2005/8/layout/list1"/>
    <dgm:cxn modelId="{BCCC2454-9833-0C4C-A757-BCAC8A24B2F9}" type="presParOf" srcId="{25CA8EF1-DCD5-6344-977A-4FD44E2B488F}" destId="{86B9F889-72E9-624F-9AD2-BE4BBA5B81F4}" srcOrd="7" destOrd="0" presId="urn:microsoft.com/office/officeart/2005/8/layout/list1"/>
    <dgm:cxn modelId="{3E90D380-344F-7E4D-A1A5-8D7656C41E52}" type="presParOf" srcId="{25CA8EF1-DCD5-6344-977A-4FD44E2B488F}" destId="{DB79D7B3-0496-6543-9D4C-6DBEA0E7A680}" srcOrd="8" destOrd="0" presId="urn:microsoft.com/office/officeart/2005/8/layout/list1"/>
    <dgm:cxn modelId="{F2ACC909-B914-E44E-82F8-3A5BBFC3419F}" type="presParOf" srcId="{DB79D7B3-0496-6543-9D4C-6DBEA0E7A680}" destId="{ACAE9EBA-EC6D-2F43-A4D3-380A8C7391E8}" srcOrd="0" destOrd="0" presId="urn:microsoft.com/office/officeart/2005/8/layout/list1"/>
    <dgm:cxn modelId="{A91CE7C9-DC1A-644A-B0BB-067AC3531905}" type="presParOf" srcId="{DB79D7B3-0496-6543-9D4C-6DBEA0E7A680}" destId="{A4E08B5B-05D4-8D4D-8CC1-374A647A35FF}" srcOrd="1" destOrd="0" presId="urn:microsoft.com/office/officeart/2005/8/layout/list1"/>
    <dgm:cxn modelId="{98B3760A-7477-204A-9CCD-219BFEEF7E84}" type="presParOf" srcId="{25CA8EF1-DCD5-6344-977A-4FD44E2B488F}" destId="{F2716E73-A233-6A41-9497-84B7933F3F7B}" srcOrd="9" destOrd="0" presId="urn:microsoft.com/office/officeart/2005/8/layout/list1"/>
    <dgm:cxn modelId="{0E08226D-42CC-EE4D-8D60-7296F371B9E1}" type="presParOf" srcId="{25CA8EF1-DCD5-6344-977A-4FD44E2B488F}" destId="{374C186E-DD36-D343-BE22-715BC37AB45D}" srcOrd="10" destOrd="0" presId="urn:microsoft.com/office/officeart/2005/8/layout/list1"/>
    <dgm:cxn modelId="{B08E5084-58C7-AB4A-B6A0-0B00446A8D81}" type="presParOf" srcId="{25CA8EF1-DCD5-6344-977A-4FD44E2B488F}" destId="{B622B4DF-D097-0A43-AB20-91960D101DF7}" srcOrd="11" destOrd="0" presId="urn:microsoft.com/office/officeart/2005/8/layout/list1"/>
    <dgm:cxn modelId="{B32CA5AA-65FC-3940-B4E1-7A6948F765E1}" type="presParOf" srcId="{25CA8EF1-DCD5-6344-977A-4FD44E2B488F}" destId="{7860099E-E071-034E-A5A8-DFEB296F0C47}" srcOrd="12" destOrd="0" presId="urn:microsoft.com/office/officeart/2005/8/layout/list1"/>
    <dgm:cxn modelId="{BDCE3AAF-8456-4344-B1DC-381385B4AEC6}" type="presParOf" srcId="{7860099E-E071-034E-A5A8-DFEB296F0C47}" destId="{0A591D44-8A05-E54A-B9BF-029539648CA7}" srcOrd="0" destOrd="0" presId="urn:microsoft.com/office/officeart/2005/8/layout/list1"/>
    <dgm:cxn modelId="{519136BF-245C-F24C-8770-78AF57A9D97C}" type="presParOf" srcId="{7860099E-E071-034E-A5A8-DFEB296F0C47}" destId="{145703AA-72A7-5B4F-BA92-E3FAF69D037A}" srcOrd="1" destOrd="0" presId="urn:microsoft.com/office/officeart/2005/8/layout/list1"/>
    <dgm:cxn modelId="{59B7DD2B-A775-B943-8D8C-D508B86FAAFC}" type="presParOf" srcId="{25CA8EF1-DCD5-6344-977A-4FD44E2B488F}" destId="{EF8EF5D6-9D2D-8F4D-90BF-C2A0451D9357}" srcOrd="13" destOrd="0" presId="urn:microsoft.com/office/officeart/2005/8/layout/list1"/>
    <dgm:cxn modelId="{5BBC138B-09E1-4E46-B7A2-5A02FED0427A}" type="presParOf" srcId="{25CA8EF1-DCD5-6344-977A-4FD44E2B488F}" destId="{44453C93-526A-4E41-ABB2-1B9154A3E49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B0233F-5CD1-5541-BC95-07DC0362EBB5}">
      <dsp:nvSpPr>
        <dsp:cNvPr id="0" name=""/>
        <dsp:cNvSpPr/>
      </dsp:nvSpPr>
      <dsp:spPr>
        <a:xfrm>
          <a:off x="0" y="19767"/>
          <a:ext cx="5716446" cy="879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t>2006 Palestine election: </a:t>
          </a:r>
          <a:r>
            <a:rPr lang="en-GB" sz="2000" kern="1200" dirty="0"/>
            <a:t>a vote in January 2006 to elect the next Palestinian Legislative Council</a:t>
          </a:r>
          <a:endParaRPr lang="en-US" sz="2000" kern="1200" dirty="0"/>
        </a:p>
      </dsp:txBody>
      <dsp:txXfrm>
        <a:off x="42950" y="62717"/>
        <a:ext cx="5630546" cy="793940"/>
      </dsp:txXfrm>
    </dsp:sp>
    <dsp:sp modelId="{27EE4C9E-6EAF-FD43-9BE1-2DAB5A52CD33}">
      <dsp:nvSpPr>
        <dsp:cNvPr id="0" name=""/>
        <dsp:cNvSpPr/>
      </dsp:nvSpPr>
      <dsp:spPr>
        <a:xfrm>
          <a:off x="0" y="1034967"/>
          <a:ext cx="5716446" cy="879840"/>
        </a:xfrm>
        <a:prstGeom prst="roundRect">
          <a:avLst/>
        </a:prstGeom>
        <a:solidFill>
          <a:schemeClr val="accent5">
            <a:hueOff val="785595"/>
            <a:satOff val="-3757"/>
            <a:lumOff val="4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chemeClr val="bg1"/>
              </a:solidFill>
            </a:rPr>
            <a:t>Hamas: </a:t>
          </a:r>
          <a:r>
            <a:rPr lang="en-GB" sz="2000" kern="1200" dirty="0">
              <a:solidFill>
                <a:schemeClr val="bg1"/>
              </a:solidFill>
            </a:rPr>
            <a:t>An Islamic Palestinian nationalist party</a:t>
          </a:r>
          <a:endParaRPr lang="en-US" sz="2000" kern="1200" dirty="0">
            <a:solidFill>
              <a:schemeClr val="bg1"/>
            </a:solidFill>
          </a:endParaRPr>
        </a:p>
      </dsp:txBody>
      <dsp:txXfrm>
        <a:off x="42950" y="1077917"/>
        <a:ext cx="5630546" cy="793940"/>
      </dsp:txXfrm>
    </dsp:sp>
    <dsp:sp modelId="{98E04BD1-E461-2B4E-9B3A-84510BD94330}">
      <dsp:nvSpPr>
        <dsp:cNvPr id="0" name=""/>
        <dsp:cNvSpPr/>
      </dsp:nvSpPr>
      <dsp:spPr>
        <a:xfrm>
          <a:off x="0" y="2050167"/>
          <a:ext cx="5716446" cy="879840"/>
        </a:xfrm>
        <a:prstGeom prst="roundRect">
          <a:avLst/>
        </a:prstGeom>
        <a:solidFill>
          <a:schemeClr val="accent5">
            <a:hueOff val="1571189"/>
            <a:satOff val="-7513"/>
            <a:lumOff val="8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t>Ismail Haniyeh: </a:t>
          </a:r>
          <a:r>
            <a:rPr lang="en-GB" sz="2000" kern="1200" dirty="0"/>
            <a:t>Hamas’s spokesperson</a:t>
          </a:r>
          <a:endParaRPr lang="en-US" sz="2000" b="0" kern="1200" dirty="0"/>
        </a:p>
      </dsp:txBody>
      <dsp:txXfrm>
        <a:off x="42950" y="2093117"/>
        <a:ext cx="5630546" cy="793940"/>
      </dsp:txXfrm>
    </dsp:sp>
    <dsp:sp modelId="{732EDEF3-AC99-574D-880B-FD36B51C5164}">
      <dsp:nvSpPr>
        <dsp:cNvPr id="0" name=""/>
        <dsp:cNvSpPr/>
      </dsp:nvSpPr>
      <dsp:spPr>
        <a:xfrm>
          <a:off x="0" y="3065367"/>
          <a:ext cx="5716446" cy="879840"/>
        </a:xfrm>
        <a:prstGeom prst="roundRect">
          <a:avLst/>
        </a:prstGeom>
        <a:solidFill>
          <a:schemeClr val="accent5">
            <a:hueOff val="2356783"/>
            <a:satOff val="-11270"/>
            <a:lumOff val="1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err="1"/>
            <a:t>Izz</a:t>
          </a:r>
          <a:r>
            <a:rPr lang="en-GB" sz="2000" b="1" kern="1200" dirty="0"/>
            <a:t> al-Din al-</a:t>
          </a:r>
          <a:r>
            <a:rPr lang="en-GB" sz="2000" b="1" kern="1200" dirty="0" err="1"/>
            <a:t>Qassam</a:t>
          </a:r>
          <a:r>
            <a:rPr lang="en-GB" sz="2000" b="1" kern="1200" dirty="0"/>
            <a:t> Brigades: </a:t>
          </a:r>
          <a:r>
            <a:rPr lang="en-GB" sz="2000" b="0" kern="1200" dirty="0"/>
            <a:t>The</a:t>
          </a:r>
          <a:r>
            <a:rPr lang="en-GB" sz="2000" b="1" kern="1200" dirty="0"/>
            <a:t> </a:t>
          </a:r>
          <a:r>
            <a:rPr lang="en-GB" sz="2000" b="0" kern="1200" dirty="0"/>
            <a:t>military wing of Hamas</a:t>
          </a:r>
          <a:endParaRPr lang="en-US" sz="2000" b="0" kern="1200" dirty="0"/>
        </a:p>
      </dsp:txBody>
      <dsp:txXfrm>
        <a:off x="42950" y="3108317"/>
        <a:ext cx="5630546" cy="7939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408C7-F576-E44F-852C-8BD97C9EBB86}">
      <dsp:nvSpPr>
        <dsp:cNvPr id="0" name=""/>
        <dsp:cNvSpPr/>
      </dsp:nvSpPr>
      <dsp:spPr>
        <a:xfrm>
          <a:off x="0" y="739943"/>
          <a:ext cx="6263640" cy="12168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u="sng" kern="1200" dirty="0"/>
            <a:t>Jewish</a:t>
          </a:r>
          <a:r>
            <a:rPr lang="en-GB" sz="2000" kern="1200" dirty="0"/>
            <a:t>: someone who identifies as Jewish by religion or ethnicity</a:t>
          </a:r>
          <a:endParaRPr lang="en-US" sz="2000" kern="1200" dirty="0"/>
        </a:p>
      </dsp:txBody>
      <dsp:txXfrm>
        <a:off x="59399" y="799342"/>
        <a:ext cx="6144842" cy="1098002"/>
      </dsp:txXfrm>
    </dsp:sp>
    <dsp:sp modelId="{21BB2BCB-425F-9343-B8A7-05B50AD0E941}">
      <dsp:nvSpPr>
        <dsp:cNvPr id="0" name=""/>
        <dsp:cNvSpPr/>
      </dsp:nvSpPr>
      <dsp:spPr>
        <a:xfrm>
          <a:off x="0" y="2143944"/>
          <a:ext cx="6263640" cy="12168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u="sng" kern="1200" dirty="0"/>
            <a:t>Zionism</a:t>
          </a:r>
          <a:r>
            <a:rPr lang="en-GB" sz="2000" kern="1200" dirty="0"/>
            <a:t>: a nationalist movement to establish a Jewish state between the Mediterranean Sea and the River Jordan</a:t>
          </a:r>
          <a:endParaRPr lang="en-US" sz="2000" kern="1200" dirty="0"/>
        </a:p>
      </dsp:txBody>
      <dsp:txXfrm>
        <a:off x="59399" y="2203343"/>
        <a:ext cx="6144842" cy="1098002"/>
      </dsp:txXfrm>
    </dsp:sp>
    <dsp:sp modelId="{882B201B-2A95-5D49-890C-DAD89C4783CF}">
      <dsp:nvSpPr>
        <dsp:cNvPr id="0" name=""/>
        <dsp:cNvSpPr/>
      </dsp:nvSpPr>
      <dsp:spPr>
        <a:xfrm>
          <a:off x="0" y="3547944"/>
          <a:ext cx="6263640" cy="12168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u="sng" kern="1200" dirty="0"/>
            <a:t>Antisemitism</a:t>
          </a:r>
          <a:r>
            <a:rPr lang="en-GB" sz="2000" kern="1200" dirty="0"/>
            <a:t>: hostility, prejudice or discrimination against someone because they are Jewish</a:t>
          </a:r>
          <a:endParaRPr lang="en-US" sz="2000" kern="1200" dirty="0"/>
        </a:p>
      </dsp:txBody>
      <dsp:txXfrm>
        <a:off x="59399" y="3607343"/>
        <a:ext cx="6144842" cy="1098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07E5A-DED5-E948-AAB7-672FA062B6CF}">
      <dsp:nvSpPr>
        <dsp:cNvPr id="0" name=""/>
        <dsp:cNvSpPr/>
      </dsp:nvSpPr>
      <dsp:spPr>
        <a:xfrm>
          <a:off x="0" y="684683"/>
          <a:ext cx="8074002" cy="529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4D0468-DFA9-6547-8492-33D76FC8820D}">
      <dsp:nvSpPr>
        <dsp:cNvPr id="0" name=""/>
        <dsp:cNvSpPr/>
      </dsp:nvSpPr>
      <dsp:spPr>
        <a:xfrm>
          <a:off x="403700" y="374723"/>
          <a:ext cx="5651801" cy="619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625" tIns="0" rIns="213625" bIns="0" numCol="1" spcCol="1270" anchor="ctr" anchorCtr="0">
          <a:noAutofit/>
        </a:bodyPr>
        <a:lstStyle/>
        <a:p>
          <a:pPr marL="0" lvl="0" indent="0" algn="l" defTabSz="933450">
            <a:lnSpc>
              <a:spcPct val="90000"/>
            </a:lnSpc>
            <a:spcBef>
              <a:spcPct val="0"/>
            </a:spcBef>
            <a:spcAft>
              <a:spcPct val="35000"/>
            </a:spcAft>
            <a:buNone/>
          </a:pPr>
          <a:r>
            <a:rPr lang="en-GB" sz="2100" kern="1200" dirty="0"/>
            <a:t>Answer these questions:</a:t>
          </a:r>
          <a:endParaRPr lang="en-US" sz="2100" kern="1200" dirty="0"/>
        </a:p>
      </dsp:txBody>
      <dsp:txXfrm>
        <a:off x="433962" y="404985"/>
        <a:ext cx="5591277" cy="559396"/>
      </dsp:txXfrm>
    </dsp:sp>
    <dsp:sp modelId="{0F71ABD8-D583-5748-8741-99791C4DA5E7}">
      <dsp:nvSpPr>
        <dsp:cNvPr id="0" name=""/>
        <dsp:cNvSpPr/>
      </dsp:nvSpPr>
      <dsp:spPr>
        <a:xfrm>
          <a:off x="0" y="1637243"/>
          <a:ext cx="8074002" cy="529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50425E-747A-CE44-8100-D0EAD74839ED}">
      <dsp:nvSpPr>
        <dsp:cNvPr id="0" name=""/>
        <dsp:cNvSpPr/>
      </dsp:nvSpPr>
      <dsp:spPr>
        <a:xfrm>
          <a:off x="403700" y="1327283"/>
          <a:ext cx="5651801" cy="6199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625" tIns="0" rIns="213625" bIns="0" numCol="1" spcCol="1270" anchor="ctr" anchorCtr="0">
          <a:noAutofit/>
        </a:bodyPr>
        <a:lstStyle/>
        <a:p>
          <a:pPr marL="0" lvl="0" indent="0" algn="l" defTabSz="933450">
            <a:lnSpc>
              <a:spcPct val="90000"/>
            </a:lnSpc>
            <a:spcBef>
              <a:spcPct val="0"/>
            </a:spcBef>
            <a:spcAft>
              <a:spcPct val="35000"/>
            </a:spcAft>
            <a:buNone/>
          </a:pPr>
          <a:r>
            <a:rPr lang="en-GB" sz="2100" kern="1200" dirty="0"/>
            <a:t>1.What is Hamas? </a:t>
          </a:r>
          <a:endParaRPr lang="en-US" sz="2100" kern="1200" dirty="0"/>
        </a:p>
      </dsp:txBody>
      <dsp:txXfrm>
        <a:off x="433962" y="1357545"/>
        <a:ext cx="5591277" cy="559396"/>
      </dsp:txXfrm>
    </dsp:sp>
    <dsp:sp modelId="{374C186E-DD36-D343-BE22-715BC37AB45D}">
      <dsp:nvSpPr>
        <dsp:cNvPr id="0" name=""/>
        <dsp:cNvSpPr/>
      </dsp:nvSpPr>
      <dsp:spPr>
        <a:xfrm>
          <a:off x="0" y="2589803"/>
          <a:ext cx="8074002" cy="529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E08B5B-05D4-8D4D-8CC1-374A647A35FF}">
      <dsp:nvSpPr>
        <dsp:cNvPr id="0" name=""/>
        <dsp:cNvSpPr/>
      </dsp:nvSpPr>
      <dsp:spPr>
        <a:xfrm>
          <a:off x="403700" y="2279843"/>
          <a:ext cx="5651801" cy="6199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625" tIns="0" rIns="213625" bIns="0" numCol="1" spcCol="1270" anchor="ctr" anchorCtr="0">
          <a:noAutofit/>
        </a:bodyPr>
        <a:lstStyle/>
        <a:p>
          <a:pPr marL="0" lvl="0" indent="0" algn="l" defTabSz="933450">
            <a:lnSpc>
              <a:spcPct val="90000"/>
            </a:lnSpc>
            <a:spcBef>
              <a:spcPct val="0"/>
            </a:spcBef>
            <a:spcAft>
              <a:spcPct val="35000"/>
            </a:spcAft>
            <a:buNone/>
          </a:pPr>
          <a:r>
            <a:rPr lang="en-GB" sz="2100" kern="1200" dirty="0"/>
            <a:t>2.What were the results of the 2006 election?</a:t>
          </a:r>
          <a:endParaRPr lang="en-US" sz="2100" kern="1200" dirty="0"/>
        </a:p>
      </dsp:txBody>
      <dsp:txXfrm>
        <a:off x="433962" y="2310105"/>
        <a:ext cx="5591277" cy="559396"/>
      </dsp:txXfrm>
    </dsp:sp>
    <dsp:sp modelId="{44453C93-526A-4E41-ABB2-1B9154A3E496}">
      <dsp:nvSpPr>
        <dsp:cNvPr id="0" name=""/>
        <dsp:cNvSpPr/>
      </dsp:nvSpPr>
      <dsp:spPr>
        <a:xfrm>
          <a:off x="0" y="3542364"/>
          <a:ext cx="8074002" cy="1587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6632" tIns="437388" rIns="626632" bIns="149352" numCol="1" spcCol="1270" anchor="t" anchorCtr="0">
          <a:noAutofit/>
        </a:bodyPr>
        <a:lstStyle/>
        <a:p>
          <a:pPr marL="228600" lvl="1" indent="-228600" algn="l" defTabSz="933450">
            <a:lnSpc>
              <a:spcPct val="90000"/>
            </a:lnSpc>
            <a:spcBef>
              <a:spcPct val="0"/>
            </a:spcBef>
            <a:spcAft>
              <a:spcPct val="15000"/>
            </a:spcAft>
            <a:buChar char="•"/>
          </a:pPr>
          <a:r>
            <a:rPr lang="en-GB" sz="2100" kern="1200" dirty="0">
              <a:solidFill>
                <a:srgbClr val="0F7F00"/>
              </a:solidFill>
            </a:rPr>
            <a:t>Fatah </a:t>
          </a:r>
          <a:endParaRPr lang="en-US" sz="2100" kern="1200" dirty="0">
            <a:solidFill>
              <a:srgbClr val="0F7F00"/>
            </a:solidFill>
          </a:endParaRPr>
        </a:p>
        <a:p>
          <a:pPr marL="228600" lvl="1" indent="-228600" algn="l" defTabSz="933450">
            <a:lnSpc>
              <a:spcPct val="90000"/>
            </a:lnSpc>
            <a:spcBef>
              <a:spcPct val="0"/>
            </a:spcBef>
            <a:spcAft>
              <a:spcPct val="15000"/>
            </a:spcAft>
            <a:buChar char="•"/>
          </a:pPr>
          <a:r>
            <a:rPr lang="en-GB" sz="2100" kern="1200" dirty="0">
              <a:solidFill>
                <a:srgbClr val="0F7F00"/>
              </a:solidFill>
            </a:rPr>
            <a:t>Israel</a:t>
          </a:r>
          <a:endParaRPr lang="en-US" sz="2100" kern="1200" dirty="0">
            <a:solidFill>
              <a:srgbClr val="0F7F00"/>
            </a:solidFill>
          </a:endParaRPr>
        </a:p>
        <a:p>
          <a:pPr marL="228600" lvl="1" indent="-228600" algn="l" defTabSz="933450">
            <a:lnSpc>
              <a:spcPct val="90000"/>
            </a:lnSpc>
            <a:spcBef>
              <a:spcPct val="0"/>
            </a:spcBef>
            <a:spcAft>
              <a:spcPct val="15000"/>
            </a:spcAft>
            <a:buChar char="•"/>
          </a:pPr>
          <a:r>
            <a:rPr lang="en-GB" sz="2100" kern="1200" dirty="0">
              <a:solidFill>
                <a:srgbClr val="0F7F00"/>
              </a:solidFill>
            </a:rPr>
            <a:t>The international community</a:t>
          </a:r>
          <a:endParaRPr lang="en-US" sz="2100" kern="1200" dirty="0">
            <a:solidFill>
              <a:srgbClr val="0F7F00"/>
            </a:solidFill>
          </a:endParaRPr>
        </a:p>
      </dsp:txBody>
      <dsp:txXfrm>
        <a:off x="0" y="3542364"/>
        <a:ext cx="8074002" cy="1587600"/>
      </dsp:txXfrm>
    </dsp:sp>
    <dsp:sp modelId="{145703AA-72A7-5B4F-BA92-E3FAF69D037A}">
      <dsp:nvSpPr>
        <dsp:cNvPr id="0" name=""/>
        <dsp:cNvSpPr/>
      </dsp:nvSpPr>
      <dsp:spPr>
        <a:xfrm>
          <a:off x="403700" y="3232404"/>
          <a:ext cx="5651801" cy="6199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625" tIns="0" rIns="213625" bIns="0" numCol="1" spcCol="1270" anchor="ctr" anchorCtr="0">
          <a:noAutofit/>
        </a:bodyPr>
        <a:lstStyle/>
        <a:p>
          <a:pPr marL="0" lvl="0" indent="0" algn="l" defTabSz="933450">
            <a:lnSpc>
              <a:spcPct val="90000"/>
            </a:lnSpc>
            <a:spcBef>
              <a:spcPct val="0"/>
            </a:spcBef>
            <a:spcAft>
              <a:spcPct val="35000"/>
            </a:spcAft>
            <a:buNone/>
          </a:pPr>
          <a:r>
            <a:rPr lang="en-GB" sz="2100" kern="1200" dirty="0"/>
            <a:t>3.How did the following respond to this:</a:t>
          </a:r>
          <a:endParaRPr lang="en-US" sz="2100" kern="1200" dirty="0"/>
        </a:p>
      </dsp:txBody>
      <dsp:txXfrm>
        <a:off x="433962" y="3262666"/>
        <a:ext cx="5591277"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737FFD-38BA-3C47-AEC6-AFCD80E47CC2}" type="datetimeFigureOut">
              <a:rPr lang="en-GB" smtClean="0"/>
              <a:t>03/12/2021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F0832-68F6-3C4E-BAD4-372725882725}" type="slidenum">
              <a:rPr lang="en-GB" smtClean="0"/>
              <a:t>‹#›</a:t>
            </a:fld>
            <a:endParaRPr lang="en-GB"/>
          </a:p>
        </p:txBody>
      </p:sp>
    </p:spTree>
    <p:extLst>
      <p:ext uri="{BB962C8B-B14F-4D97-AF65-F5344CB8AC3E}">
        <p14:creationId xmlns:p14="http://schemas.microsoft.com/office/powerpoint/2010/main" val="1469765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D8AD7-D690-AF4F-B7CC-FFA89A1BAD1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232FB78-9E86-F542-9937-94D3384750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03EF8A9F-A74B-6D41-8ACB-269D27520916}"/>
              </a:ext>
            </a:extLst>
          </p:cNvPr>
          <p:cNvSpPr>
            <a:spLocks noGrp="1"/>
          </p:cNvSpPr>
          <p:nvPr>
            <p:ph type="dt" sz="half" idx="10"/>
          </p:nvPr>
        </p:nvSpPr>
        <p:spPr/>
        <p:txBody>
          <a:bodyPr/>
          <a:lstStyle/>
          <a:p>
            <a:fld id="{F5BF8DE2-55F2-FA4D-8F90-8266BB137C5F}" type="datetimeFigureOut">
              <a:rPr lang="en-GB" smtClean="0"/>
              <a:t>03/12/2021</a:t>
            </a:fld>
            <a:endParaRPr lang="en-GB"/>
          </a:p>
        </p:txBody>
      </p:sp>
      <p:sp>
        <p:nvSpPr>
          <p:cNvPr id="5" name="Footer Placeholder 4">
            <a:extLst>
              <a:ext uri="{FF2B5EF4-FFF2-40B4-BE49-F238E27FC236}">
                <a16:creationId xmlns:a16="http://schemas.microsoft.com/office/drawing/2014/main" id="{3DDD4619-BC98-8B43-A387-34B1EA9A4A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CB288A-8116-B84A-BDBB-46425EAEC403}"/>
              </a:ext>
            </a:extLst>
          </p:cNvPr>
          <p:cNvSpPr>
            <a:spLocks noGrp="1"/>
          </p:cNvSpPr>
          <p:nvPr>
            <p:ph type="sldNum" sz="quarter" idx="12"/>
          </p:nvPr>
        </p:nvSpPr>
        <p:spPr/>
        <p:txBody>
          <a:bodyPr/>
          <a:lstStyle/>
          <a:p>
            <a:fld id="{A8DB526A-59CB-C545-B9B5-AC2453D7E145}" type="slidenum">
              <a:rPr lang="en-GB" smtClean="0"/>
              <a:t>‹#›</a:t>
            </a:fld>
            <a:endParaRPr lang="en-GB"/>
          </a:p>
        </p:txBody>
      </p:sp>
    </p:spTree>
    <p:extLst>
      <p:ext uri="{BB962C8B-B14F-4D97-AF65-F5344CB8AC3E}">
        <p14:creationId xmlns:p14="http://schemas.microsoft.com/office/powerpoint/2010/main" val="2664778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07194-BADB-D740-A2D0-D056D722B46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C4763BEC-54B0-7B47-B909-4BB5D8A14A4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41BB95B-407B-034B-8452-7E019EEF1A1F}"/>
              </a:ext>
            </a:extLst>
          </p:cNvPr>
          <p:cNvSpPr>
            <a:spLocks noGrp="1"/>
          </p:cNvSpPr>
          <p:nvPr>
            <p:ph type="dt" sz="half" idx="10"/>
          </p:nvPr>
        </p:nvSpPr>
        <p:spPr/>
        <p:txBody>
          <a:bodyPr/>
          <a:lstStyle/>
          <a:p>
            <a:fld id="{F5BF8DE2-55F2-FA4D-8F90-8266BB137C5F}" type="datetimeFigureOut">
              <a:rPr lang="en-GB" smtClean="0"/>
              <a:t>03/12/2021</a:t>
            </a:fld>
            <a:endParaRPr lang="en-GB"/>
          </a:p>
        </p:txBody>
      </p:sp>
      <p:sp>
        <p:nvSpPr>
          <p:cNvPr id="5" name="Footer Placeholder 4">
            <a:extLst>
              <a:ext uri="{FF2B5EF4-FFF2-40B4-BE49-F238E27FC236}">
                <a16:creationId xmlns:a16="http://schemas.microsoft.com/office/drawing/2014/main" id="{CBC97DD8-B70A-3944-A807-6B9667D29C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C15D3F-15D3-3246-BA9C-515C6B0DF494}"/>
              </a:ext>
            </a:extLst>
          </p:cNvPr>
          <p:cNvSpPr>
            <a:spLocks noGrp="1"/>
          </p:cNvSpPr>
          <p:nvPr>
            <p:ph type="sldNum" sz="quarter" idx="12"/>
          </p:nvPr>
        </p:nvSpPr>
        <p:spPr/>
        <p:txBody>
          <a:bodyPr/>
          <a:lstStyle/>
          <a:p>
            <a:fld id="{A8DB526A-59CB-C545-B9B5-AC2453D7E145}" type="slidenum">
              <a:rPr lang="en-GB" smtClean="0"/>
              <a:t>‹#›</a:t>
            </a:fld>
            <a:endParaRPr lang="en-GB"/>
          </a:p>
        </p:txBody>
      </p:sp>
    </p:spTree>
    <p:extLst>
      <p:ext uri="{BB962C8B-B14F-4D97-AF65-F5344CB8AC3E}">
        <p14:creationId xmlns:p14="http://schemas.microsoft.com/office/powerpoint/2010/main" val="3719308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8CF6EA-798B-3F49-B12E-C90119C8694E}"/>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989B825-259B-124C-B9B9-F1E46534D7C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83108A6-8716-EC40-AEC3-1E97E92F7CC7}"/>
              </a:ext>
            </a:extLst>
          </p:cNvPr>
          <p:cNvSpPr>
            <a:spLocks noGrp="1"/>
          </p:cNvSpPr>
          <p:nvPr>
            <p:ph type="dt" sz="half" idx="10"/>
          </p:nvPr>
        </p:nvSpPr>
        <p:spPr/>
        <p:txBody>
          <a:bodyPr/>
          <a:lstStyle/>
          <a:p>
            <a:fld id="{F5BF8DE2-55F2-FA4D-8F90-8266BB137C5F}" type="datetimeFigureOut">
              <a:rPr lang="en-GB" smtClean="0"/>
              <a:t>03/12/2021</a:t>
            </a:fld>
            <a:endParaRPr lang="en-GB"/>
          </a:p>
        </p:txBody>
      </p:sp>
      <p:sp>
        <p:nvSpPr>
          <p:cNvPr id="5" name="Footer Placeholder 4">
            <a:extLst>
              <a:ext uri="{FF2B5EF4-FFF2-40B4-BE49-F238E27FC236}">
                <a16:creationId xmlns:a16="http://schemas.microsoft.com/office/drawing/2014/main" id="{FA38A909-6F8C-204F-92DC-31DAB1FF9B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5EE8C6-6498-4545-8E23-1B9F26174802}"/>
              </a:ext>
            </a:extLst>
          </p:cNvPr>
          <p:cNvSpPr>
            <a:spLocks noGrp="1"/>
          </p:cNvSpPr>
          <p:nvPr>
            <p:ph type="sldNum" sz="quarter" idx="12"/>
          </p:nvPr>
        </p:nvSpPr>
        <p:spPr/>
        <p:txBody>
          <a:bodyPr/>
          <a:lstStyle/>
          <a:p>
            <a:fld id="{A8DB526A-59CB-C545-B9B5-AC2453D7E145}" type="slidenum">
              <a:rPr lang="en-GB" smtClean="0"/>
              <a:t>‹#›</a:t>
            </a:fld>
            <a:endParaRPr lang="en-GB"/>
          </a:p>
        </p:txBody>
      </p:sp>
    </p:spTree>
    <p:extLst>
      <p:ext uri="{BB962C8B-B14F-4D97-AF65-F5344CB8AC3E}">
        <p14:creationId xmlns:p14="http://schemas.microsoft.com/office/powerpoint/2010/main" val="4231554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C6D20-E8AB-944E-A21F-B31457DDCD9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AD5AEFD-6E78-DE41-82E9-45CDCA347C9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329A872-2D71-6041-B5D5-B7E0A371FAF9}"/>
              </a:ext>
            </a:extLst>
          </p:cNvPr>
          <p:cNvSpPr>
            <a:spLocks noGrp="1"/>
          </p:cNvSpPr>
          <p:nvPr>
            <p:ph type="dt" sz="half" idx="10"/>
          </p:nvPr>
        </p:nvSpPr>
        <p:spPr/>
        <p:txBody>
          <a:bodyPr/>
          <a:lstStyle/>
          <a:p>
            <a:fld id="{F5BF8DE2-55F2-FA4D-8F90-8266BB137C5F}" type="datetimeFigureOut">
              <a:rPr lang="en-GB" smtClean="0"/>
              <a:t>03/12/2021</a:t>
            </a:fld>
            <a:endParaRPr lang="en-GB"/>
          </a:p>
        </p:txBody>
      </p:sp>
      <p:sp>
        <p:nvSpPr>
          <p:cNvPr id="5" name="Footer Placeholder 4">
            <a:extLst>
              <a:ext uri="{FF2B5EF4-FFF2-40B4-BE49-F238E27FC236}">
                <a16:creationId xmlns:a16="http://schemas.microsoft.com/office/drawing/2014/main" id="{17F3C6A4-4022-D34B-96EB-CF89EA5393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16A77A-F991-774B-B904-F56C02E0C2D8}"/>
              </a:ext>
            </a:extLst>
          </p:cNvPr>
          <p:cNvSpPr>
            <a:spLocks noGrp="1"/>
          </p:cNvSpPr>
          <p:nvPr>
            <p:ph type="sldNum" sz="quarter" idx="12"/>
          </p:nvPr>
        </p:nvSpPr>
        <p:spPr/>
        <p:txBody>
          <a:bodyPr/>
          <a:lstStyle/>
          <a:p>
            <a:fld id="{A8DB526A-59CB-C545-B9B5-AC2453D7E145}" type="slidenum">
              <a:rPr lang="en-GB" smtClean="0"/>
              <a:t>‹#›</a:t>
            </a:fld>
            <a:endParaRPr lang="en-GB"/>
          </a:p>
        </p:txBody>
      </p:sp>
    </p:spTree>
    <p:extLst>
      <p:ext uri="{BB962C8B-B14F-4D97-AF65-F5344CB8AC3E}">
        <p14:creationId xmlns:p14="http://schemas.microsoft.com/office/powerpoint/2010/main" val="3996718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DB3EC-6D51-7341-8AF6-4BAA1F0933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56B3F50-C89B-5446-B10A-60F4E3FFDF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3256420-ACFC-284E-B60E-C4B224082D1E}"/>
              </a:ext>
            </a:extLst>
          </p:cNvPr>
          <p:cNvSpPr>
            <a:spLocks noGrp="1"/>
          </p:cNvSpPr>
          <p:nvPr>
            <p:ph type="dt" sz="half" idx="10"/>
          </p:nvPr>
        </p:nvSpPr>
        <p:spPr/>
        <p:txBody>
          <a:bodyPr/>
          <a:lstStyle/>
          <a:p>
            <a:fld id="{F5BF8DE2-55F2-FA4D-8F90-8266BB137C5F}" type="datetimeFigureOut">
              <a:rPr lang="en-GB" smtClean="0"/>
              <a:t>03/12/2021</a:t>
            </a:fld>
            <a:endParaRPr lang="en-GB"/>
          </a:p>
        </p:txBody>
      </p:sp>
      <p:sp>
        <p:nvSpPr>
          <p:cNvPr id="5" name="Footer Placeholder 4">
            <a:extLst>
              <a:ext uri="{FF2B5EF4-FFF2-40B4-BE49-F238E27FC236}">
                <a16:creationId xmlns:a16="http://schemas.microsoft.com/office/drawing/2014/main" id="{159AF5CB-E5BA-4D48-9265-B53DFBA086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83758F-F3B3-644D-88BA-2EFC1B72AD31}"/>
              </a:ext>
            </a:extLst>
          </p:cNvPr>
          <p:cNvSpPr>
            <a:spLocks noGrp="1"/>
          </p:cNvSpPr>
          <p:nvPr>
            <p:ph type="sldNum" sz="quarter" idx="12"/>
          </p:nvPr>
        </p:nvSpPr>
        <p:spPr/>
        <p:txBody>
          <a:bodyPr/>
          <a:lstStyle/>
          <a:p>
            <a:fld id="{A8DB526A-59CB-C545-B9B5-AC2453D7E145}" type="slidenum">
              <a:rPr lang="en-GB" smtClean="0"/>
              <a:t>‹#›</a:t>
            </a:fld>
            <a:endParaRPr lang="en-GB"/>
          </a:p>
        </p:txBody>
      </p:sp>
    </p:spTree>
    <p:extLst>
      <p:ext uri="{BB962C8B-B14F-4D97-AF65-F5344CB8AC3E}">
        <p14:creationId xmlns:p14="http://schemas.microsoft.com/office/powerpoint/2010/main" val="668977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14EDF-ED55-474F-AF47-3E4FE41C6B4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8B1D0BF-5FC7-7F46-B4D6-CAF56AD1316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E5B4F48-C354-694D-95AD-16026D3970B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9BB063E-BFD2-C547-BD8D-7C5690852D19}"/>
              </a:ext>
            </a:extLst>
          </p:cNvPr>
          <p:cNvSpPr>
            <a:spLocks noGrp="1"/>
          </p:cNvSpPr>
          <p:nvPr>
            <p:ph type="dt" sz="half" idx="10"/>
          </p:nvPr>
        </p:nvSpPr>
        <p:spPr/>
        <p:txBody>
          <a:bodyPr/>
          <a:lstStyle/>
          <a:p>
            <a:fld id="{F5BF8DE2-55F2-FA4D-8F90-8266BB137C5F}" type="datetimeFigureOut">
              <a:rPr lang="en-GB" smtClean="0"/>
              <a:t>03/12/2021</a:t>
            </a:fld>
            <a:endParaRPr lang="en-GB"/>
          </a:p>
        </p:txBody>
      </p:sp>
      <p:sp>
        <p:nvSpPr>
          <p:cNvPr id="6" name="Footer Placeholder 5">
            <a:extLst>
              <a:ext uri="{FF2B5EF4-FFF2-40B4-BE49-F238E27FC236}">
                <a16:creationId xmlns:a16="http://schemas.microsoft.com/office/drawing/2014/main" id="{7BC73D33-EBE6-BA4F-9BEE-BCCA67FC3F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AF1950-12C9-3942-8A28-D1C9BBEE914F}"/>
              </a:ext>
            </a:extLst>
          </p:cNvPr>
          <p:cNvSpPr>
            <a:spLocks noGrp="1"/>
          </p:cNvSpPr>
          <p:nvPr>
            <p:ph type="sldNum" sz="quarter" idx="12"/>
          </p:nvPr>
        </p:nvSpPr>
        <p:spPr/>
        <p:txBody>
          <a:bodyPr/>
          <a:lstStyle/>
          <a:p>
            <a:fld id="{A8DB526A-59CB-C545-B9B5-AC2453D7E145}" type="slidenum">
              <a:rPr lang="en-GB" smtClean="0"/>
              <a:t>‹#›</a:t>
            </a:fld>
            <a:endParaRPr lang="en-GB"/>
          </a:p>
        </p:txBody>
      </p:sp>
    </p:spTree>
    <p:extLst>
      <p:ext uri="{BB962C8B-B14F-4D97-AF65-F5344CB8AC3E}">
        <p14:creationId xmlns:p14="http://schemas.microsoft.com/office/powerpoint/2010/main" val="455053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30D46-8CA7-5744-9FF0-292B25CE38A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50C020A6-BB1C-2B4F-88FD-EB4D91F371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0371020-1744-E54F-AAEB-D7D6F2897F2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AB7F85E-5FD1-4A4C-8E02-9D43DCE77F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29C56EB-9295-C64F-A4B5-8241E30C5B0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05E95EF-180F-A24B-AF91-A37681AF23A0}"/>
              </a:ext>
            </a:extLst>
          </p:cNvPr>
          <p:cNvSpPr>
            <a:spLocks noGrp="1"/>
          </p:cNvSpPr>
          <p:nvPr>
            <p:ph type="dt" sz="half" idx="10"/>
          </p:nvPr>
        </p:nvSpPr>
        <p:spPr/>
        <p:txBody>
          <a:bodyPr/>
          <a:lstStyle/>
          <a:p>
            <a:fld id="{F5BF8DE2-55F2-FA4D-8F90-8266BB137C5F}" type="datetimeFigureOut">
              <a:rPr lang="en-GB" smtClean="0"/>
              <a:t>03/12/2021</a:t>
            </a:fld>
            <a:endParaRPr lang="en-GB"/>
          </a:p>
        </p:txBody>
      </p:sp>
      <p:sp>
        <p:nvSpPr>
          <p:cNvPr id="8" name="Footer Placeholder 7">
            <a:extLst>
              <a:ext uri="{FF2B5EF4-FFF2-40B4-BE49-F238E27FC236}">
                <a16:creationId xmlns:a16="http://schemas.microsoft.com/office/drawing/2014/main" id="{6BD5AE2A-AD2C-444E-BB5F-101153BC2BF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6F044DC-AF88-0F42-A676-1950B94B5559}"/>
              </a:ext>
            </a:extLst>
          </p:cNvPr>
          <p:cNvSpPr>
            <a:spLocks noGrp="1"/>
          </p:cNvSpPr>
          <p:nvPr>
            <p:ph type="sldNum" sz="quarter" idx="12"/>
          </p:nvPr>
        </p:nvSpPr>
        <p:spPr/>
        <p:txBody>
          <a:bodyPr/>
          <a:lstStyle/>
          <a:p>
            <a:fld id="{A8DB526A-59CB-C545-B9B5-AC2453D7E145}" type="slidenum">
              <a:rPr lang="en-GB" smtClean="0"/>
              <a:t>‹#›</a:t>
            </a:fld>
            <a:endParaRPr lang="en-GB"/>
          </a:p>
        </p:txBody>
      </p:sp>
    </p:spTree>
    <p:extLst>
      <p:ext uri="{BB962C8B-B14F-4D97-AF65-F5344CB8AC3E}">
        <p14:creationId xmlns:p14="http://schemas.microsoft.com/office/powerpoint/2010/main" val="4176986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6FDE6-CDFA-1E40-8391-040FD5D8384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3189265-DD40-1C4D-95CC-B8DE666B9728}"/>
              </a:ext>
            </a:extLst>
          </p:cNvPr>
          <p:cNvSpPr>
            <a:spLocks noGrp="1"/>
          </p:cNvSpPr>
          <p:nvPr>
            <p:ph type="dt" sz="half" idx="10"/>
          </p:nvPr>
        </p:nvSpPr>
        <p:spPr/>
        <p:txBody>
          <a:bodyPr/>
          <a:lstStyle/>
          <a:p>
            <a:fld id="{F5BF8DE2-55F2-FA4D-8F90-8266BB137C5F}" type="datetimeFigureOut">
              <a:rPr lang="en-GB" smtClean="0"/>
              <a:t>03/12/2021</a:t>
            </a:fld>
            <a:endParaRPr lang="en-GB"/>
          </a:p>
        </p:txBody>
      </p:sp>
      <p:sp>
        <p:nvSpPr>
          <p:cNvPr id="4" name="Footer Placeholder 3">
            <a:extLst>
              <a:ext uri="{FF2B5EF4-FFF2-40B4-BE49-F238E27FC236}">
                <a16:creationId xmlns:a16="http://schemas.microsoft.com/office/drawing/2014/main" id="{F031EFB1-2356-8A4A-BB75-DF3E1D53E86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08A6C29-3D35-9244-8868-0B2F070C1CF6}"/>
              </a:ext>
            </a:extLst>
          </p:cNvPr>
          <p:cNvSpPr>
            <a:spLocks noGrp="1"/>
          </p:cNvSpPr>
          <p:nvPr>
            <p:ph type="sldNum" sz="quarter" idx="12"/>
          </p:nvPr>
        </p:nvSpPr>
        <p:spPr/>
        <p:txBody>
          <a:bodyPr/>
          <a:lstStyle/>
          <a:p>
            <a:fld id="{A8DB526A-59CB-C545-B9B5-AC2453D7E145}" type="slidenum">
              <a:rPr lang="en-GB" smtClean="0"/>
              <a:t>‹#›</a:t>
            </a:fld>
            <a:endParaRPr lang="en-GB"/>
          </a:p>
        </p:txBody>
      </p:sp>
    </p:spTree>
    <p:extLst>
      <p:ext uri="{BB962C8B-B14F-4D97-AF65-F5344CB8AC3E}">
        <p14:creationId xmlns:p14="http://schemas.microsoft.com/office/powerpoint/2010/main" val="1340342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4EA109-8733-9E48-8EB2-22A1D86FC488}"/>
              </a:ext>
            </a:extLst>
          </p:cNvPr>
          <p:cNvSpPr>
            <a:spLocks noGrp="1"/>
          </p:cNvSpPr>
          <p:nvPr>
            <p:ph type="dt" sz="half" idx="10"/>
          </p:nvPr>
        </p:nvSpPr>
        <p:spPr/>
        <p:txBody>
          <a:bodyPr/>
          <a:lstStyle/>
          <a:p>
            <a:fld id="{F5BF8DE2-55F2-FA4D-8F90-8266BB137C5F}" type="datetimeFigureOut">
              <a:rPr lang="en-GB" smtClean="0"/>
              <a:t>03/12/2021</a:t>
            </a:fld>
            <a:endParaRPr lang="en-GB"/>
          </a:p>
        </p:txBody>
      </p:sp>
      <p:sp>
        <p:nvSpPr>
          <p:cNvPr id="3" name="Footer Placeholder 2">
            <a:extLst>
              <a:ext uri="{FF2B5EF4-FFF2-40B4-BE49-F238E27FC236}">
                <a16:creationId xmlns:a16="http://schemas.microsoft.com/office/drawing/2014/main" id="{D57D2318-B647-1840-8308-04CE01F9255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F0D4C41-D890-E94D-8427-53D3AB4B163A}"/>
              </a:ext>
            </a:extLst>
          </p:cNvPr>
          <p:cNvSpPr>
            <a:spLocks noGrp="1"/>
          </p:cNvSpPr>
          <p:nvPr>
            <p:ph type="sldNum" sz="quarter" idx="12"/>
          </p:nvPr>
        </p:nvSpPr>
        <p:spPr/>
        <p:txBody>
          <a:bodyPr/>
          <a:lstStyle/>
          <a:p>
            <a:fld id="{A8DB526A-59CB-C545-B9B5-AC2453D7E145}" type="slidenum">
              <a:rPr lang="en-GB" smtClean="0"/>
              <a:t>‹#›</a:t>
            </a:fld>
            <a:endParaRPr lang="en-GB"/>
          </a:p>
        </p:txBody>
      </p:sp>
    </p:spTree>
    <p:extLst>
      <p:ext uri="{BB962C8B-B14F-4D97-AF65-F5344CB8AC3E}">
        <p14:creationId xmlns:p14="http://schemas.microsoft.com/office/powerpoint/2010/main" val="929932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0C8E6-6F69-144D-80BD-3F8CADD83FF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EF688F77-A2B6-F543-9471-21862BC570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8842D7FE-69E3-564A-ADC5-A6329634FD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0366084-E598-7A42-B8CA-F88C925F1290}"/>
              </a:ext>
            </a:extLst>
          </p:cNvPr>
          <p:cNvSpPr>
            <a:spLocks noGrp="1"/>
          </p:cNvSpPr>
          <p:nvPr>
            <p:ph type="dt" sz="half" idx="10"/>
          </p:nvPr>
        </p:nvSpPr>
        <p:spPr/>
        <p:txBody>
          <a:bodyPr/>
          <a:lstStyle/>
          <a:p>
            <a:fld id="{F5BF8DE2-55F2-FA4D-8F90-8266BB137C5F}" type="datetimeFigureOut">
              <a:rPr lang="en-GB" smtClean="0"/>
              <a:t>03/12/2021</a:t>
            </a:fld>
            <a:endParaRPr lang="en-GB"/>
          </a:p>
        </p:txBody>
      </p:sp>
      <p:sp>
        <p:nvSpPr>
          <p:cNvPr id="6" name="Footer Placeholder 5">
            <a:extLst>
              <a:ext uri="{FF2B5EF4-FFF2-40B4-BE49-F238E27FC236}">
                <a16:creationId xmlns:a16="http://schemas.microsoft.com/office/drawing/2014/main" id="{440C60BD-AAA2-3A4C-9A89-968AA97975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7B17BF-4199-054B-B034-BA3DCE375AE7}"/>
              </a:ext>
            </a:extLst>
          </p:cNvPr>
          <p:cNvSpPr>
            <a:spLocks noGrp="1"/>
          </p:cNvSpPr>
          <p:nvPr>
            <p:ph type="sldNum" sz="quarter" idx="12"/>
          </p:nvPr>
        </p:nvSpPr>
        <p:spPr/>
        <p:txBody>
          <a:bodyPr/>
          <a:lstStyle/>
          <a:p>
            <a:fld id="{A8DB526A-59CB-C545-B9B5-AC2453D7E145}" type="slidenum">
              <a:rPr lang="en-GB" smtClean="0"/>
              <a:t>‹#›</a:t>
            </a:fld>
            <a:endParaRPr lang="en-GB"/>
          </a:p>
        </p:txBody>
      </p:sp>
    </p:spTree>
    <p:extLst>
      <p:ext uri="{BB962C8B-B14F-4D97-AF65-F5344CB8AC3E}">
        <p14:creationId xmlns:p14="http://schemas.microsoft.com/office/powerpoint/2010/main" val="2861158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7306-7936-F34A-A8DF-1963B49A471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5A42CB2B-ADF2-4B40-9BAD-B7D7CB1B56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39BC075-A4EE-6D48-B271-29A8628545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6A51FB2-5697-D24C-B10E-EEEDF84F19D9}"/>
              </a:ext>
            </a:extLst>
          </p:cNvPr>
          <p:cNvSpPr>
            <a:spLocks noGrp="1"/>
          </p:cNvSpPr>
          <p:nvPr>
            <p:ph type="dt" sz="half" idx="10"/>
          </p:nvPr>
        </p:nvSpPr>
        <p:spPr/>
        <p:txBody>
          <a:bodyPr/>
          <a:lstStyle/>
          <a:p>
            <a:fld id="{F5BF8DE2-55F2-FA4D-8F90-8266BB137C5F}" type="datetimeFigureOut">
              <a:rPr lang="en-GB" smtClean="0"/>
              <a:t>03/12/2021</a:t>
            </a:fld>
            <a:endParaRPr lang="en-GB"/>
          </a:p>
        </p:txBody>
      </p:sp>
      <p:sp>
        <p:nvSpPr>
          <p:cNvPr id="6" name="Footer Placeholder 5">
            <a:extLst>
              <a:ext uri="{FF2B5EF4-FFF2-40B4-BE49-F238E27FC236}">
                <a16:creationId xmlns:a16="http://schemas.microsoft.com/office/drawing/2014/main" id="{3E3B0B11-E391-274D-96C9-458363EA48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509603-9B6F-1947-86CE-C705F87AA331}"/>
              </a:ext>
            </a:extLst>
          </p:cNvPr>
          <p:cNvSpPr>
            <a:spLocks noGrp="1"/>
          </p:cNvSpPr>
          <p:nvPr>
            <p:ph type="sldNum" sz="quarter" idx="12"/>
          </p:nvPr>
        </p:nvSpPr>
        <p:spPr/>
        <p:txBody>
          <a:bodyPr/>
          <a:lstStyle/>
          <a:p>
            <a:fld id="{A8DB526A-59CB-C545-B9B5-AC2453D7E145}" type="slidenum">
              <a:rPr lang="en-GB" smtClean="0"/>
              <a:t>‹#›</a:t>
            </a:fld>
            <a:endParaRPr lang="en-GB"/>
          </a:p>
        </p:txBody>
      </p:sp>
    </p:spTree>
    <p:extLst>
      <p:ext uri="{BB962C8B-B14F-4D97-AF65-F5344CB8AC3E}">
        <p14:creationId xmlns:p14="http://schemas.microsoft.com/office/powerpoint/2010/main" val="4038115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422813-3A9A-5546-9AD9-7FD71B3F2B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385B89A9-94CC-C04A-A141-4CC193493C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056D5B5-E832-1240-8479-45A85A99F6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BF8DE2-55F2-FA4D-8F90-8266BB137C5F}" type="datetimeFigureOut">
              <a:rPr lang="en-GB" smtClean="0"/>
              <a:t>03/12/2021</a:t>
            </a:fld>
            <a:endParaRPr lang="en-GB"/>
          </a:p>
        </p:txBody>
      </p:sp>
      <p:sp>
        <p:nvSpPr>
          <p:cNvPr id="5" name="Footer Placeholder 4">
            <a:extLst>
              <a:ext uri="{FF2B5EF4-FFF2-40B4-BE49-F238E27FC236}">
                <a16:creationId xmlns:a16="http://schemas.microsoft.com/office/drawing/2014/main" id="{D2AB4B5C-F202-684C-977E-623226F713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5FA7694-7FC0-2541-9121-D2F1F056BF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DB526A-59CB-C545-B9B5-AC2453D7E145}" type="slidenum">
              <a:rPr lang="en-GB" smtClean="0"/>
              <a:t>‹#›</a:t>
            </a:fld>
            <a:endParaRPr lang="en-GB"/>
          </a:p>
        </p:txBody>
      </p:sp>
    </p:spTree>
    <p:extLst>
      <p:ext uri="{BB962C8B-B14F-4D97-AF65-F5344CB8AC3E}">
        <p14:creationId xmlns:p14="http://schemas.microsoft.com/office/powerpoint/2010/main" val="21366425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https://www.thetimes.co.uk/imageserver/image/%2Fmethode%2Ftimes%2Fprodmigration%2Fweb%2Fbin%2Fc2195f49-ccff-314d-8dd9-a6921d534735.jpg?crop=1500%2C1000%2C0%2C0&amp;resize=118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https://www.thetimes.co.uk/imageserver/image/%2Fmethode%2Ftimes%2Fprodmigration%2Fweb%2Fbin%2Fc2195f49-ccff-314d-8dd9-a6921d534735.jpg?crop=1500%2C1000%2C0%2C0&amp;resize=1180"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1" name="Rectangle 133">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8500B7-E967-A54C-8ADA-C354D333BB1F}"/>
              </a:ext>
            </a:extLst>
          </p:cNvPr>
          <p:cNvSpPr>
            <a:spLocks noGrp="1"/>
          </p:cNvSpPr>
          <p:nvPr>
            <p:ph type="ctrTitle"/>
          </p:nvPr>
        </p:nvSpPr>
        <p:spPr>
          <a:xfrm>
            <a:off x="599126" y="586705"/>
            <a:ext cx="3255095" cy="3573516"/>
          </a:xfrm>
        </p:spPr>
        <p:txBody>
          <a:bodyPr>
            <a:noAutofit/>
          </a:bodyPr>
          <a:lstStyle/>
          <a:p>
            <a:pPr algn="l"/>
            <a:r>
              <a:rPr lang="en-GB" sz="3600" b="1" dirty="0"/>
              <a:t>What happened in the 2006 Palestine election?</a:t>
            </a:r>
            <a:endParaRPr lang="en-GB" sz="3600" b="1" dirty="0">
              <a:cs typeface="Calibri" panose="020F0502020204030204" pitchFamily="34" charset="0"/>
            </a:endParaRPr>
          </a:p>
        </p:txBody>
      </p:sp>
      <p:sp>
        <p:nvSpPr>
          <p:cNvPr id="205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2">
            <a:extLst>
              <a:ext uri="{FF2B5EF4-FFF2-40B4-BE49-F238E27FC236}">
                <a16:creationId xmlns:a16="http://schemas.microsoft.com/office/drawing/2014/main" id="{3CD28221-1E23-5647-84F6-4619066C90B8}"/>
              </a:ext>
            </a:extLst>
          </p:cNvPr>
          <p:cNvSpPr>
            <a:spLocks noChangeArrowheads="1"/>
          </p:cNvSpPr>
          <p:nvPr/>
        </p:nvSpPr>
        <p:spPr bwMode="auto">
          <a:xfrm>
            <a:off x="0" y="20781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2">
            <a:extLst>
              <a:ext uri="{FF2B5EF4-FFF2-40B4-BE49-F238E27FC236}">
                <a16:creationId xmlns:a16="http://schemas.microsoft.com/office/drawing/2014/main" id="{E4B5853F-3712-3441-AF42-40B9090990B4}"/>
              </a:ext>
            </a:extLst>
          </p:cNvPr>
          <p:cNvSpPr>
            <a:spLocks noChangeArrowheads="1"/>
          </p:cNvSpPr>
          <p:nvPr/>
        </p:nvSpPr>
        <p:spPr bwMode="auto">
          <a:xfrm>
            <a:off x="5947344" y="202921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itle 1">
            <a:extLst>
              <a:ext uri="{FF2B5EF4-FFF2-40B4-BE49-F238E27FC236}">
                <a16:creationId xmlns:a16="http://schemas.microsoft.com/office/drawing/2014/main" id="{79A8FAE9-06C5-1240-8C28-F1B4F9046753}"/>
              </a:ext>
            </a:extLst>
          </p:cNvPr>
          <p:cNvSpPr txBox="1">
            <a:spLocks/>
          </p:cNvSpPr>
          <p:nvPr/>
        </p:nvSpPr>
        <p:spPr>
          <a:xfrm>
            <a:off x="599126" y="4636845"/>
            <a:ext cx="2947281" cy="63449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b="1" dirty="0">
                <a:cs typeface="Calibri" panose="020F0502020204030204" pitchFamily="34" charset="0"/>
              </a:rPr>
              <a:t>Lesson 14</a:t>
            </a:r>
          </a:p>
        </p:txBody>
      </p:sp>
      <p:pic>
        <p:nvPicPr>
          <p:cNvPr id="1026" name="Picture 2">
            <a:extLst>
              <a:ext uri="{FF2B5EF4-FFF2-40B4-BE49-F238E27FC236}">
                <a16:creationId xmlns:a16="http://schemas.microsoft.com/office/drawing/2014/main" id="{13B191BA-4042-A142-B820-C8D298684A5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33461" y="1040117"/>
            <a:ext cx="7285917" cy="4857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136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1">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8F293F-9E74-5A47-B6BD-A021187457B5}"/>
              </a:ext>
            </a:extLst>
          </p:cNvPr>
          <p:cNvSpPr>
            <a:spLocks noGrp="1"/>
          </p:cNvSpPr>
          <p:nvPr>
            <p:ph type="title"/>
          </p:nvPr>
        </p:nvSpPr>
        <p:spPr>
          <a:xfrm>
            <a:off x="587130" y="600599"/>
            <a:ext cx="3600860" cy="5431536"/>
          </a:xfrm>
        </p:spPr>
        <p:txBody>
          <a:bodyPr>
            <a:normAutofit/>
          </a:bodyPr>
          <a:lstStyle/>
          <a:p>
            <a:pPr algn="ctr"/>
            <a:r>
              <a:rPr lang="en-GB" b="1" dirty="0"/>
              <a:t>Hamas activities</a:t>
            </a:r>
          </a:p>
        </p:txBody>
      </p:sp>
      <p:sp>
        <p:nvSpPr>
          <p:cNvPr id="2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D8D41FE-F900-2C45-812F-B4B7BF65079D}"/>
              </a:ext>
            </a:extLst>
          </p:cNvPr>
          <p:cNvSpPr>
            <a:spLocks noGrp="1"/>
          </p:cNvSpPr>
          <p:nvPr>
            <p:ph idx="1"/>
          </p:nvPr>
        </p:nvSpPr>
        <p:spPr>
          <a:xfrm>
            <a:off x="5126418" y="552091"/>
            <a:ext cx="6224335" cy="5431536"/>
          </a:xfrm>
        </p:spPr>
        <p:txBody>
          <a:bodyPr numCol="1" anchor="ctr">
            <a:normAutofit/>
          </a:bodyPr>
          <a:lstStyle/>
          <a:p>
            <a:pPr marL="800100" lvl="1" indent="-342900">
              <a:buFont typeface="+mj-lt"/>
              <a:buAutoNum type="arabicPeriod"/>
            </a:pPr>
            <a:r>
              <a:rPr lang="en-GB" dirty="0">
                <a:solidFill>
                  <a:schemeClr val="accent1"/>
                </a:solidFill>
              </a:rPr>
              <a:t>The </a:t>
            </a:r>
            <a:r>
              <a:rPr lang="en-GB" dirty="0" err="1">
                <a:solidFill>
                  <a:schemeClr val="accent1"/>
                </a:solidFill>
              </a:rPr>
              <a:t>Izz</a:t>
            </a:r>
            <a:r>
              <a:rPr lang="en-GB" dirty="0">
                <a:solidFill>
                  <a:schemeClr val="accent1"/>
                </a:solidFill>
              </a:rPr>
              <a:t> al-Din al-</a:t>
            </a:r>
            <a:r>
              <a:rPr lang="en-GB" dirty="0" err="1">
                <a:solidFill>
                  <a:schemeClr val="accent1"/>
                </a:solidFill>
              </a:rPr>
              <a:t>Qassam</a:t>
            </a:r>
            <a:r>
              <a:rPr lang="en-GB" dirty="0">
                <a:solidFill>
                  <a:schemeClr val="accent1"/>
                </a:solidFill>
              </a:rPr>
              <a:t> Brigades: </a:t>
            </a:r>
            <a:r>
              <a:rPr lang="en-GB" dirty="0"/>
              <a:t>a military wing who pursued </a:t>
            </a:r>
            <a:r>
              <a:rPr lang="en-GB" b="1" dirty="0"/>
              <a:t>armed struggle</a:t>
            </a:r>
            <a:r>
              <a:rPr lang="en-GB" dirty="0"/>
              <a:t> against Israel</a:t>
            </a:r>
          </a:p>
          <a:p>
            <a:pPr marL="800100" lvl="1" indent="-342900">
              <a:buFont typeface="+mj-lt"/>
              <a:buAutoNum type="arabicPeriod"/>
            </a:pPr>
            <a:r>
              <a:rPr lang="en-GB" dirty="0">
                <a:solidFill>
                  <a:schemeClr val="accent1"/>
                </a:solidFill>
              </a:rPr>
              <a:t>An extensive </a:t>
            </a:r>
            <a:r>
              <a:rPr lang="en-GB" b="1" dirty="0">
                <a:solidFill>
                  <a:schemeClr val="accent1"/>
                </a:solidFill>
              </a:rPr>
              <a:t>social welfare programme:</a:t>
            </a:r>
            <a:r>
              <a:rPr lang="en-GB" dirty="0">
                <a:solidFill>
                  <a:schemeClr val="accent1"/>
                </a:solidFill>
              </a:rPr>
              <a:t> </a:t>
            </a:r>
            <a:r>
              <a:rPr lang="en-GB" dirty="0"/>
              <a:t>orphanages, nurseries, schools, library services, sports clubs, summer camps, soup kitchens, food banks and medical services</a:t>
            </a:r>
          </a:p>
        </p:txBody>
      </p:sp>
    </p:spTree>
    <p:extLst>
      <p:ext uri="{BB962C8B-B14F-4D97-AF65-F5344CB8AC3E}">
        <p14:creationId xmlns:p14="http://schemas.microsoft.com/office/powerpoint/2010/main" val="755967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DE926C-3BD4-E445-834E-C59383549E8E}"/>
              </a:ext>
            </a:extLst>
          </p:cNvPr>
          <p:cNvSpPr>
            <a:spLocks noGrp="1"/>
          </p:cNvSpPr>
          <p:nvPr>
            <p:ph type="title"/>
          </p:nvPr>
        </p:nvSpPr>
        <p:spPr>
          <a:xfrm>
            <a:off x="638880" y="315158"/>
            <a:ext cx="10909640" cy="1249394"/>
          </a:xfrm>
        </p:spPr>
        <p:txBody>
          <a:bodyPr vert="horz" lIns="91440" tIns="45720" rIns="91440" bIns="45720" rtlCol="0" anchor="ctr">
            <a:normAutofit/>
          </a:bodyPr>
          <a:lstStyle/>
          <a:p>
            <a:pPr algn="ctr"/>
            <a:r>
              <a:rPr lang="en-US" sz="5400" b="1" kern="1200" dirty="0">
                <a:solidFill>
                  <a:schemeClr val="tx1"/>
                </a:solidFill>
                <a:latin typeface="+mj-lt"/>
                <a:ea typeface="+mj-ea"/>
                <a:cs typeface="+mj-cs"/>
              </a:rPr>
              <a:t>Hamas vs. Fatah</a:t>
            </a:r>
          </a:p>
        </p:txBody>
      </p:sp>
      <p:sp>
        <p:nvSpPr>
          <p:cNvPr id="16"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6">
            <a:extLst>
              <a:ext uri="{FF2B5EF4-FFF2-40B4-BE49-F238E27FC236}">
                <a16:creationId xmlns:a16="http://schemas.microsoft.com/office/drawing/2014/main" id="{48D72266-82E3-8849-8980-CD2B4CC4B985}"/>
              </a:ext>
            </a:extLst>
          </p:cNvPr>
          <p:cNvGraphicFramePr>
            <a:graphicFrameLocks noGrp="1"/>
          </p:cNvGraphicFramePr>
          <p:nvPr>
            <p:extLst>
              <p:ext uri="{D42A27DB-BD31-4B8C-83A1-F6EECF244321}">
                <p14:modId xmlns:p14="http://schemas.microsoft.com/office/powerpoint/2010/main" val="2792468318"/>
              </p:ext>
            </p:extLst>
          </p:nvPr>
        </p:nvGraphicFramePr>
        <p:xfrm>
          <a:off x="319264" y="2253505"/>
          <a:ext cx="11548873" cy="4102732"/>
        </p:xfrm>
        <a:graphic>
          <a:graphicData uri="http://schemas.openxmlformats.org/drawingml/2006/table">
            <a:tbl>
              <a:tblPr firstRow="1" bandRow="1">
                <a:tableStyleId>{5C22544A-7EE6-4342-B048-85BDC9FD1C3A}</a:tableStyleId>
              </a:tblPr>
              <a:tblGrid>
                <a:gridCol w="4463995">
                  <a:extLst>
                    <a:ext uri="{9D8B030D-6E8A-4147-A177-3AD203B41FA5}">
                      <a16:colId xmlns:a16="http://schemas.microsoft.com/office/drawing/2014/main" val="631646362"/>
                    </a:ext>
                  </a:extLst>
                </a:gridCol>
                <a:gridCol w="3631095">
                  <a:extLst>
                    <a:ext uri="{9D8B030D-6E8A-4147-A177-3AD203B41FA5}">
                      <a16:colId xmlns:a16="http://schemas.microsoft.com/office/drawing/2014/main" val="1313779342"/>
                    </a:ext>
                  </a:extLst>
                </a:gridCol>
                <a:gridCol w="3453783">
                  <a:extLst>
                    <a:ext uri="{9D8B030D-6E8A-4147-A177-3AD203B41FA5}">
                      <a16:colId xmlns:a16="http://schemas.microsoft.com/office/drawing/2014/main" val="1272506054"/>
                    </a:ext>
                  </a:extLst>
                </a:gridCol>
              </a:tblGrid>
              <a:tr h="738082">
                <a:tc>
                  <a:txBody>
                    <a:bodyPr/>
                    <a:lstStyle/>
                    <a:p>
                      <a:pPr algn="l"/>
                      <a:r>
                        <a:rPr lang="en-GB" sz="2200" dirty="0"/>
                        <a:t>Answer these questions:</a:t>
                      </a:r>
                    </a:p>
                  </a:txBody>
                  <a:tcPr marL="83961" marR="83961" marT="41981" marB="41981"/>
                </a:tc>
                <a:tc>
                  <a:txBody>
                    <a:bodyPr/>
                    <a:lstStyle/>
                    <a:p>
                      <a:pPr algn="ctr"/>
                      <a:r>
                        <a:rPr lang="en-GB" sz="3700" dirty="0"/>
                        <a:t>Hamas</a:t>
                      </a:r>
                    </a:p>
                  </a:txBody>
                  <a:tcPr marL="83961" marR="83961" marT="41981" marB="41981"/>
                </a:tc>
                <a:tc>
                  <a:txBody>
                    <a:bodyPr/>
                    <a:lstStyle/>
                    <a:p>
                      <a:pPr algn="ctr"/>
                      <a:r>
                        <a:rPr lang="en-GB" sz="3700" dirty="0"/>
                        <a:t>Fatah</a:t>
                      </a:r>
                    </a:p>
                  </a:txBody>
                  <a:tcPr marL="83961" marR="83961" marT="41981" marB="41981"/>
                </a:tc>
                <a:extLst>
                  <a:ext uri="{0D108BD9-81ED-4DB2-BD59-A6C34878D82A}">
                    <a16:rowId xmlns:a16="http://schemas.microsoft.com/office/drawing/2014/main" val="979239103"/>
                  </a:ext>
                </a:extLst>
              </a:tr>
              <a:tr h="822246">
                <a:tc>
                  <a:txBody>
                    <a:bodyPr/>
                    <a:lstStyle/>
                    <a:p>
                      <a:pPr algn="l"/>
                      <a:r>
                        <a:rPr lang="en-GB" sz="2200" b="0" dirty="0"/>
                        <a:t>Is it a religious movement?</a:t>
                      </a:r>
                    </a:p>
                  </a:txBody>
                  <a:tcPr marL="83961" marR="83961" marT="41981" marB="41981"/>
                </a:tc>
                <a:tc>
                  <a:txBody>
                    <a:bodyPr/>
                    <a:lstStyle/>
                    <a:p>
                      <a:endParaRPr lang="en-GB" sz="1700" dirty="0"/>
                    </a:p>
                  </a:txBody>
                  <a:tcPr marL="83961" marR="83961" marT="41981" marB="41981"/>
                </a:tc>
                <a:tc>
                  <a:txBody>
                    <a:bodyPr/>
                    <a:lstStyle/>
                    <a:p>
                      <a:endParaRPr lang="en-GB" sz="1700" dirty="0"/>
                    </a:p>
                  </a:txBody>
                  <a:tcPr marL="83961" marR="83961" marT="41981" marB="41981"/>
                </a:tc>
                <a:extLst>
                  <a:ext uri="{0D108BD9-81ED-4DB2-BD59-A6C34878D82A}">
                    <a16:rowId xmlns:a16="http://schemas.microsoft.com/office/drawing/2014/main" val="1886044388"/>
                  </a:ext>
                </a:extLst>
              </a:tr>
              <a:tr h="860079">
                <a:tc>
                  <a:txBody>
                    <a:bodyPr/>
                    <a:lstStyle/>
                    <a:p>
                      <a:pPr algn="l"/>
                      <a:r>
                        <a:rPr lang="en-GB" sz="2200" b="0" dirty="0"/>
                        <a:t>Does it believe in armed struggle?</a:t>
                      </a:r>
                    </a:p>
                  </a:txBody>
                  <a:tcPr marL="83961" marR="83961" marT="41981" marB="41981"/>
                </a:tc>
                <a:tc>
                  <a:txBody>
                    <a:bodyPr/>
                    <a:lstStyle/>
                    <a:p>
                      <a:endParaRPr lang="en-GB" sz="1700" dirty="0"/>
                    </a:p>
                  </a:txBody>
                  <a:tcPr marL="83961" marR="83961" marT="41981" marB="41981"/>
                </a:tc>
                <a:tc>
                  <a:txBody>
                    <a:bodyPr/>
                    <a:lstStyle/>
                    <a:p>
                      <a:endParaRPr lang="en-GB" sz="1700"/>
                    </a:p>
                  </a:txBody>
                  <a:tcPr marL="83961" marR="83961" marT="41981" marB="41981"/>
                </a:tc>
                <a:extLst>
                  <a:ext uri="{0D108BD9-81ED-4DB2-BD59-A6C34878D82A}">
                    <a16:rowId xmlns:a16="http://schemas.microsoft.com/office/drawing/2014/main" val="3135955554"/>
                  </a:ext>
                </a:extLst>
              </a:tr>
              <a:tr h="860079">
                <a:tc>
                  <a:txBody>
                    <a:bodyPr/>
                    <a:lstStyle/>
                    <a:p>
                      <a:pPr algn="l"/>
                      <a:r>
                        <a:rPr lang="en-GB" sz="2200" b="0" dirty="0"/>
                        <a:t>Does it recognise the state of Israel?</a:t>
                      </a:r>
                    </a:p>
                  </a:txBody>
                  <a:tcPr marL="83961" marR="83961" marT="41981" marB="41981"/>
                </a:tc>
                <a:tc>
                  <a:txBody>
                    <a:bodyPr/>
                    <a:lstStyle/>
                    <a:p>
                      <a:endParaRPr lang="en-GB" sz="1700"/>
                    </a:p>
                  </a:txBody>
                  <a:tcPr marL="83961" marR="83961" marT="41981" marB="41981"/>
                </a:tc>
                <a:tc>
                  <a:txBody>
                    <a:bodyPr/>
                    <a:lstStyle/>
                    <a:p>
                      <a:endParaRPr lang="en-GB" sz="1700"/>
                    </a:p>
                  </a:txBody>
                  <a:tcPr marL="83961" marR="83961" marT="41981" marB="41981"/>
                </a:tc>
                <a:extLst>
                  <a:ext uri="{0D108BD9-81ED-4DB2-BD59-A6C34878D82A}">
                    <a16:rowId xmlns:a16="http://schemas.microsoft.com/office/drawing/2014/main" val="1383876737"/>
                  </a:ext>
                </a:extLst>
              </a:tr>
              <a:tr h="822246">
                <a:tc>
                  <a:txBody>
                    <a:bodyPr/>
                    <a:lstStyle/>
                    <a:p>
                      <a:pPr algn="l"/>
                      <a:r>
                        <a:rPr lang="en-GB" sz="2200" b="0" dirty="0"/>
                        <a:t>Does it accept the 1967 borders?</a:t>
                      </a:r>
                    </a:p>
                    <a:p>
                      <a:pPr algn="l"/>
                      <a:endParaRPr lang="en-GB" sz="2200" b="0" dirty="0"/>
                    </a:p>
                  </a:txBody>
                  <a:tcPr marL="83961" marR="83961" marT="41981" marB="41981"/>
                </a:tc>
                <a:tc>
                  <a:txBody>
                    <a:bodyPr/>
                    <a:lstStyle/>
                    <a:p>
                      <a:endParaRPr lang="en-GB" sz="1700"/>
                    </a:p>
                  </a:txBody>
                  <a:tcPr marL="83961" marR="83961" marT="41981" marB="41981"/>
                </a:tc>
                <a:tc>
                  <a:txBody>
                    <a:bodyPr/>
                    <a:lstStyle/>
                    <a:p>
                      <a:endParaRPr lang="en-GB" sz="1700" dirty="0"/>
                    </a:p>
                  </a:txBody>
                  <a:tcPr marL="83961" marR="83961" marT="41981" marB="41981"/>
                </a:tc>
                <a:extLst>
                  <a:ext uri="{0D108BD9-81ED-4DB2-BD59-A6C34878D82A}">
                    <a16:rowId xmlns:a16="http://schemas.microsoft.com/office/drawing/2014/main" val="926002539"/>
                  </a:ext>
                </a:extLst>
              </a:tr>
            </a:tbl>
          </a:graphicData>
        </a:graphic>
      </p:graphicFrame>
      <p:pic>
        <p:nvPicPr>
          <p:cNvPr id="12" name="Picture 2">
            <a:extLst>
              <a:ext uri="{FF2B5EF4-FFF2-40B4-BE49-F238E27FC236}">
                <a16:creationId xmlns:a16="http://schemas.microsoft.com/office/drawing/2014/main" id="{55C86813-3B4B-C048-8C18-E6CF4CE06C1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3176" y="612363"/>
            <a:ext cx="1646046" cy="102877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Fatah - Wikipedia">
            <a:extLst>
              <a:ext uri="{FF2B5EF4-FFF2-40B4-BE49-F238E27FC236}">
                <a16:creationId xmlns:a16="http://schemas.microsoft.com/office/drawing/2014/main" id="{02833189-9DFA-7043-95BB-768383A74297}"/>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10164929" y="429597"/>
            <a:ext cx="1383592" cy="151187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2B315CB-0B13-5844-9A5F-26561B0F973C}"/>
              </a:ext>
            </a:extLst>
          </p:cNvPr>
          <p:cNvSpPr txBox="1"/>
          <p:nvPr/>
        </p:nvSpPr>
        <p:spPr>
          <a:xfrm>
            <a:off x="4810539" y="3114382"/>
            <a:ext cx="3569163" cy="523220"/>
          </a:xfrm>
          <a:prstGeom prst="rect">
            <a:avLst/>
          </a:prstGeom>
          <a:noFill/>
        </p:spPr>
        <p:txBody>
          <a:bodyPr wrap="square" rtlCol="0">
            <a:spAutoFit/>
          </a:bodyPr>
          <a:lstStyle/>
          <a:p>
            <a:pPr algn="ctr"/>
            <a:r>
              <a:rPr lang="en-GB" sz="2800" dirty="0">
                <a:solidFill>
                  <a:srgbClr val="DE8047"/>
                </a:solidFill>
              </a:rPr>
              <a:t>Yes, it is Islamic</a:t>
            </a:r>
          </a:p>
        </p:txBody>
      </p:sp>
      <p:sp>
        <p:nvSpPr>
          <p:cNvPr id="17" name="TextBox 16">
            <a:extLst>
              <a:ext uri="{FF2B5EF4-FFF2-40B4-BE49-F238E27FC236}">
                <a16:creationId xmlns:a16="http://schemas.microsoft.com/office/drawing/2014/main" id="{3639EFD5-0653-8547-B2F4-419AE7FB386F}"/>
              </a:ext>
            </a:extLst>
          </p:cNvPr>
          <p:cNvSpPr txBox="1"/>
          <p:nvPr/>
        </p:nvSpPr>
        <p:spPr>
          <a:xfrm>
            <a:off x="4810538" y="3993198"/>
            <a:ext cx="3569163" cy="523220"/>
          </a:xfrm>
          <a:prstGeom prst="rect">
            <a:avLst/>
          </a:prstGeom>
          <a:noFill/>
        </p:spPr>
        <p:txBody>
          <a:bodyPr wrap="square" rtlCol="0">
            <a:spAutoFit/>
          </a:bodyPr>
          <a:lstStyle/>
          <a:p>
            <a:pPr algn="ctr"/>
            <a:r>
              <a:rPr lang="en-GB" sz="2800" dirty="0">
                <a:solidFill>
                  <a:srgbClr val="DE8047"/>
                </a:solidFill>
              </a:rPr>
              <a:t>Yes</a:t>
            </a:r>
          </a:p>
        </p:txBody>
      </p:sp>
      <p:sp>
        <p:nvSpPr>
          <p:cNvPr id="18" name="TextBox 17">
            <a:extLst>
              <a:ext uri="{FF2B5EF4-FFF2-40B4-BE49-F238E27FC236}">
                <a16:creationId xmlns:a16="http://schemas.microsoft.com/office/drawing/2014/main" id="{F4385874-507D-B344-B61E-97B5FEFF2417}"/>
              </a:ext>
            </a:extLst>
          </p:cNvPr>
          <p:cNvSpPr txBox="1"/>
          <p:nvPr/>
        </p:nvSpPr>
        <p:spPr>
          <a:xfrm>
            <a:off x="4770173" y="5656844"/>
            <a:ext cx="3569163" cy="523220"/>
          </a:xfrm>
          <a:prstGeom prst="rect">
            <a:avLst/>
          </a:prstGeom>
          <a:noFill/>
        </p:spPr>
        <p:txBody>
          <a:bodyPr wrap="square" rtlCol="0">
            <a:spAutoFit/>
          </a:bodyPr>
          <a:lstStyle/>
          <a:p>
            <a:pPr algn="ctr"/>
            <a:r>
              <a:rPr lang="en-GB" sz="2800" dirty="0">
                <a:solidFill>
                  <a:srgbClr val="DE8047"/>
                </a:solidFill>
              </a:rPr>
              <a:t>Yes</a:t>
            </a:r>
          </a:p>
        </p:txBody>
      </p:sp>
      <p:sp>
        <p:nvSpPr>
          <p:cNvPr id="19" name="TextBox 18">
            <a:extLst>
              <a:ext uri="{FF2B5EF4-FFF2-40B4-BE49-F238E27FC236}">
                <a16:creationId xmlns:a16="http://schemas.microsoft.com/office/drawing/2014/main" id="{49F9280C-61C0-7246-9610-81674E256DA9}"/>
              </a:ext>
            </a:extLst>
          </p:cNvPr>
          <p:cNvSpPr txBox="1"/>
          <p:nvPr/>
        </p:nvSpPr>
        <p:spPr>
          <a:xfrm>
            <a:off x="4770172" y="4836430"/>
            <a:ext cx="3569163" cy="523220"/>
          </a:xfrm>
          <a:prstGeom prst="rect">
            <a:avLst/>
          </a:prstGeom>
          <a:noFill/>
        </p:spPr>
        <p:txBody>
          <a:bodyPr wrap="square" rtlCol="0">
            <a:spAutoFit/>
          </a:bodyPr>
          <a:lstStyle/>
          <a:p>
            <a:pPr algn="ctr"/>
            <a:r>
              <a:rPr lang="en-GB" sz="2800" dirty="0">
                <a:solidFill>
                  <a:srgbClr val="DE8047"/>
                </a:solidFill>
              </a:rPr>
              <a:t>No</a:t>
            </a:r>
          </a:p>
        </p:txBody>
      </p:sp>
      <p:sp>
        <p:nvSpPr>
          <p:cNvPr id="20" name="TextBox 19">
            <a:extLst>
              <a:ext uri="{FF2B5EF4-FFF2-40B4-BE49-F238E27FC236}">
                <a16:creationId xmlns:a16="http://schemas.microsoft.com/office/drawing/2014/main" id="{C578DAD3-7F68-0842-8111-6557C05CF100}"/>
              </a:ext>
            </a:extLst>
          </p:cNvPr>
          <p:cNvSpPr txBox="1"/>
          <p:nvPr/>
        </p:nvSpPr>
        <p:spPr>
          <a:xfrm>
            <a:off x="8380348" y="3096590"/>
            <a:ext cx="3569163" cy="523220"/>
          </a:xfrm>
          <a:prstGeom prst="rect">
            <a:avLst/>
          </a:prstGeom>
          <a:noFill/>
        </p:spPr>
        <p:txBody>
          <a:bodyPr wrap="square" rtlCol="0">
            <a:spAutoFit/>
          </a:bodyPr>
          <a:lstStyle/>
          <a:p>
            <a:pPr algn="ctr"/>
            <a:r>
              <a:rPr lang="en-GB" sz="2800" dirty="0">
                <a:solidFill>
                  <a:srgbClr val="7030A0"/>
                </a:solidFill>
              </a:rPr>
              <a:t>No</a:t>
            </a:r>
          </a:p>
        </p:txBody>
      </p:sp>
      <p:sp>
        <p:nvSpPr>
          <p:cNvPr id="21" name="TextBox 20">
            <a:extLst>
              <a:ext uri="{FF2B5EF4-FFF2-40B4-BE49-F238E27FC236}">
                <a16:creationId xmlns:a16="http://schemas.microsoft.com/office/drawing/2014/main" id="{3DC4D37B-71EC-7845-99CC-B2124EE0284E}"/>
              </a:ext>
            </a:extLst>
          </p:cNvPr>
          <p:cNvSpPr txBox="1"/>
          <p:nvPr/>
        </p:nvSpPr>
        <p:spPr>
          <a:xfrm>
            <a:off x="8340592" y="4000056"/>
            <a:ext cx="3569163" cy="461665"/>
          </a:xfrm>
          <a:prstGeom prst="rect">
            <a:avLst/>
          </a:prstGeom>
          <a:noFill/>
        </p:spPr>
        <p:txBody>
          <a:bodyPr wrap="square" rtlCol="0">
            <a:spAutoFit/>
          </a:bodyPr>
          <a:lstStyle/>
          <a:p>
            <a:pPr algn="ctr"/>
            <a:r>
              <a:rPr lang="en-GB" sz="2400" dirty="0">
                <a:solidFill>
                  <a:srgbClr val="7030A0"/>
                </a:solidFill>
              </a:rPr>
              <a:t>Yes, but negotiations too</a:t>
            </a:r>
          </a:p>
        </p:txBody>
      </p:sp>
      <p:sp>
        <p:nvSpPr>
          <p:cNvPr id="22" name="TextBox 21">
            <a:extLst>
              <a:ext uri="{FF2B5EF4-FFF2-40B4-BE49-F238E27FC236}">
                <a16:creationId xmlns:a16="http://schemas.microsoft.com/office/drawing/2014/main" id="{5FA6823D-D685-2944-8141-361A593733D2}"/>
              </a:ext>
            </a:extLst>
          </p:cNvPr>
          <p:cNvSpPr txBox="1"/>
          <p:nvPr/>
        </p:nvSpPr>
        <p:spPr>
          <a:xfrm>
            <a:off x="8339982" y="5639052"/>
            <a:ext cx="3569163" cy="523220"/>
          </a:xfrm>
          <a:prstGeom prst="rect">
            <a:avLst/>
          </a:prstGeom>
          <a:noFill/>
        </p:spPr>
        <p:txBody>
          <a:bodyPr wrap="square" rtlCol="0">
            <a:spAutoFit/>
          </a:bodyPr>
          <a:lstStyle/>
          <a:p>
            <a:pPr algn="ctr"/>
            <a:r>
              <a:rPr lang="en-GB" sz="2800" dirty="0">
                <a:solidFill>
                  <a:srgbClr val="7030A0"/>
                </a:solidFill>
              </a:rPr>
              <a:t>Yes</a:t>
            </a:r>
          </a:p>
        </p:txBody>
      </p:sp>
      <p:sp>
        <p:nvSpPr>
          <p:cNvPr id="23" name="TextBox 22">
            <a:extLst>
              <a:ext uri="{FF2B5EF4-FFF2-40B4-BE49-F238E27FC236}">
                <a16:creationId xmlns:a16="http://schemas.microsoft.com/office/drawing/2014/main" id="{48FB6FBB-7250-A347-87B4-65A3B19D6D0C}"/>
              </a:ext>
            </a:extLst>
          </p:cNvPr>
          <p:cNvSpPr txBox="1"/>
          <p:nvPr/>
        </p:nvSpPr>
        <p:spPr>
          <a:xfrm>
            <a:off x="8339981" y="4818638"/>
            <a:ext cx="3569163" cy="523220"/>
          </a:xfrm>
          <a:prstGeom prst="rect">
            <a:avLst/>
          </a:prstGeom>
          <a:noFill/>
        </p:spPr>
        <p:txBody>
          <a:bodyPr wrap="square" rtlCol="0">
            <a:spAutoFit/>
          </a:bodyPr>
          <a:lstStyle/>
          <a:p>
            <a:pPr algn="ctr"/>
            <a:r>
              <a:rPr lang="en-GB" sz="2800" dirty="0">
                <a:solidFill>
                  <a:srgbClr val="7030A0"/>
                </a:solidFill>
              </a:rPr>
              <a:t>Yes</a:t>
            </a:r>
          </a:p>
        </p:txBody>
      </p:sp>
      <p:sp>
        <p:nvSpPr>
          <p:cNvPr id="3" name="TextBox 2">
            <a:extLst>
              <a:ext uri="{FF2B5EF4-FFF2-40B4-BE49-F238E27FC236}">
                <a16:creationId xmlns:a16="http://schemas.microsoft.com/office/drawing/2014/main" id="{80D711DC-9756-A944-A53A-B2263CEB1EB6}"/>
              </a:ext>
            </a:extLst>
          </p:cNvPr>
          <p:cNvSpPr txBox="1"/>
          <p:nvPr/>
        </p:nvSpPr>
        <p:spPr>
          <a:xfrm>
            <a:off x="3807702" y="1251130"/>
            <a:ext cx="4571999" cy="369332"/>
          </a:xfrm>
          <a:prstGeom prst="rect">
            <a:avLst/>
          </a:prstGeom>
          <a:noFill/>
        </p:spPr>
        <p:txBody>
          <a:bodyPr wrap="square" rtlCol="0">
            <a:spAutoFit/>
          </a:bodyPr>
          <a:lstStyle/>
          <a:p>
            <a:pPr algn="ctr"/>
            <a:r>
              <a:rPr lang="en-GB" dirty="0"/>
              <a:t>Whole class activity</a:t>
            </a:r>
          </a:p>
        </p:txBody>
      </p:sp>
    </p:spTree>
    <p:extLst>
      <p:ext uri="{BB962C8B-B14F-4D97-AF65-F5344CB8AC3E}">
        <p14:creationId xmlns:p14="http://schemas.microsoft.com/office/powerpoint/2010/main" val="26757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8" grpId="0"/>
      <p:bldP spid="19" grpId="0"/>
      <p:bldP spid="20" grpId="0"/>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8F293F-9E74-5A47-B6BD-A021187457B5}"/>
              </a:ext>
            </a:extLst>
          </p:cNvPr>
          <p:cNvSpPr>
            <a:spLocks noGrp="1"/>
          </p:cNvSpPr>
          <p:nvPr>
            <p:ph type="title"/>
          </p:nvPr>
        </p:nvSpPr>
        <p:spPr>
          <a:xfrm>
            <a:off x="838200" y="365125"/>
            <a:ext cx="10515600" cy="1325563"/>
          </a:xfrm>
        </p:spPr>
        <p:txBody>
          <a:bodyPr>
            <a:normAutofit/>
          </a:bodyPr>
          <a:lstStyle/>
          <a:p>
            <a:r>
              <a:rPr lang="en-GB" b="1" dirty="0"/>
              <a:t>Suicide bombings</a:t>
            </a: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D8D41FE-F900-2C45-812F-B4B7BF65079D}"/>
              </a:ext>
            </a:extLst>
          </p:cNvPr>
          <p:cNvSpPr>
            <a:spLocks noGrp="1"/>
          </p:cNvSpPr>
          <p:nvPr>
            <p:ph idx="1"/>
          </p:nvPr>
        </p:nvSpPr>
        <p:spPr>
          <a:xfrm>
            <a:off x="813990" y="2152839"/>
            <a:ext cx="10986121" cy="3191344"/>
          </a:xfrm>
        </p:spPr>
        <p:txBody>
          <a:bodyPr numCol="1">
            <a:normAutofit/>
          </a:bodyPr>
          <a:lstStyle/>
          <a:p>
            <a:pPr algn="ctr"/>
            <a:r>
              <a:rPr lang="en-GB" sz="2000" dirty="0"/>
              <a:t>Hamas was responsible for many suicide bombings in Israel </a:t>
            </a:r>
          </a:p>
          <a:p>
            <a:pPr algn="ctr"/>
            <a:r>
              <a:rPr lang="en-GB" sz="2000" dirty="0"/>
              <a:t>In 2002, Hamas claimed responsibility for </a:t>
            </a:r>
            <a:r>
              <a:rPr lang="en-GB" sz="2000" b="1" dirty="0"/>
              <a:t>19 of the 47 </a:t>
            </a:r>
            <a:r>
              <a:rPr lang="en-GB" sz="2000" dirty="0"/>
              <a:t>suicide bombings</a:t>
            </a:r>
          </a:p>
          <a:p>
            <a:pPr algn="ctr"/>
            <a:r>
              <a:rPr lang="en-GB" sz="2000" dirty="0"/>
              <a:t>Between 2000 and 2002, </a:t>
            </a:r>
            <a:r>
              <a:rPr lang="en-GB" sz="2000" b="1" dirty="0"/>
              <a:t>415 </a:t>
            </a:r>
            <a:r>
              <a:rPr lang="en-GB" sz="2000" dirty="0"/>
              <a:t>Israeli and other citizens were killed, mostly from suicide bombings</a:t>
            </a:r>
          </a:p>
          <a:p>
            <a:pPr algn="ctr"/>
            <a:endParaRPr lang="en-GB" sz="1600" dirty="0"/>
          </a:p>
          <a:p>
            <a:pPr algn="ctr"/>
            <a:endParaRPr lang="en-GB" sz="1600" dirty="0"/>
          </a:p>
        </p:txBody>
      </p:sp>
      <p:pic>
        <p:nvPicPr>
          <p:cNvPr id="7" name="Picture 2">
            <a:extLst>
              <a:ext uri="{FF2B5EF4-FFF2-40B4-BE49-F238E27FC236}">
                <a16:creationId xmlns:a16="http://schemas.microsoft.com/office/drawing/2014/main" id="{C0EBBDD8-09E4-D940-919C-722D2599F0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332" y="3753484"/>
            <a:ext cx="3987283" cy="205795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241C35E-666B-014D-BA0F-DD43E7AFC334}"/>
              </a:ext>
            </a:extLst>
          </p:cNvPr>
          <p:cNvSpPr txBox="1"/>
          <p:nvPr/>
        </p:nvSpPr>
        <p:spPr>
          <a:xfrm>
            <a:off x="2309461" y="6150052"/>
            <a:ext cx="7570030" cy="369332"/>
          </a:xfrm>
          <a:custGeom>
            <a:avLst/>
            <a:gdLst>
              <a:gd name="connsiteX0" fmla="*/ 0 w 7570030"/>
              <a:gd name="connsiteY0" fmla="*/ 0 h 369332"/>
              <a:gd name="connsiteX1" fmla="*/ 461084 w 7570030"/>
              <a:gd name="connsiteY1" fmla="*/ 0 h 369332"/>
              <a:gd name="connsiteX2" fmla="*/ 1300669 w 7570030"/>
              <a:gd name="connsiteY2" fmla="*/ 0 h 369332"/>
              <a:gd name="connsiteX3" fmla="*/ 2064554 w 7570030"/>
              <a:gd name="connsiteY3" fmla="*/ 0 h 369332"/>
              <a:gd name="connsiteX4" fmla="*/ 2525637 w 7570030"/>
              <a:gd name="connsiteY4" fmla="*/ 0 h 369332"/>
              <a:gd name="connsiteX5" fmla="*/ 3138122 w 7570030"/>
              <a:gd name="connsiteY5" fmla="*/ 0 h 369332"/>
              <a:gd name="connsiteX6" fmla="*/ 3977707 w 7570030"/>
              <a:gd name="connsiteY6" fmla="*/ 0 h 369332"/>
              <a:gd name="connsiteX7" fmla="*/ 4665891 w 7570030"/>
              <a:gd name="connsiteY7" fmla="*/ 0 h 369332"/>
              <a:gd name="connsiteX8" fmla="*/ 5429776 w 7570030"/>
              <a:gd name="connsiteY8" fmla="*/ 0 h 369332"/>
              <a:gd name="connsiteX9" fmla="*/ 6042260 w 7570030"/>
              <a:gd name="connsiteY9" fmla="*/ 0 h 369332"/>
              <a:gd name="connsiteX10" fmla="*/ 6730445 w 7570030"/>
              <a:gd name="connsiteY10" fmla="*/ 0 h 369332"/>
              <a:gd name="connsiteX11" fmla="*/ 7570030 w 7570030"/>
              <a:gd name="connsiteY11" fmla="*/ 0 h 369332"/>
              <a:gd name="connsiteX12" fmla="*/ 7570030 w 7570030"/>
              <a:gd name="connsiteY12" fmla="*/ 369332 h 369332"/>
              <a:gd name="connsiteX13" fmla="*/ 7108946 w 7570030"/>
              <a:gd name="connsiteY13" fmla="*/ 369332 h 369332"/>
              <a:gd name="connsiteX14" fmla="*/ 6647863 w 7570030"/>
              <a:gd name="connsiteY14" fmla="*/ 369332 h 369332"/>
              <a:gd name="connsiteX15" fmla="*/ 5883978 w 7570030"/>
              <a:gd name="connsiteY15" fmla="*/ 369332 h 369332"/>
              <a:gd name="connsiteX16" fmla="*/ 5422894 w 7570030"/>
              <a:gd name="connsiteY16" fmla="*/ 369332 h 369332"/>
              <a:gd name="connsiteX17" fmla="*/ 4734710 w 7570030"/>
              <a:gd name="connsiteY17" fmla="*/ 369332 h 369332"/>
              <a:gd name="connsiteX18" fmla="*/ 4197926 w 7570030"/>
              <a:gd name="connsiteY18" fmla="*/ 369332 h 369332"/>
              <a:gd name="connsiteX19" fmla="*/ 3509741 w 7570030"/>
              <a:gd name="connsiteY19" fmla="*/ 369332 h 369332"/>
              <a:gd name="connsiteX20" fmla="*/ 2821557 w 7570030"/>
              <a:gd name="connsiteY20" fmla="*/ 369332 h 369332"/>
              <a:gd name="connsiteX21" fmla="*/ 2133372 w 7570030"/>
              <a:gd name="connsiteY21" fmla="*/ 369332 h 369332"/>
              <a:gd name="connsiteX22" fmla="*/ 1445188 w 7570030"/>
              <a:gd name="connsiteY22" fmla="*/ 369332 h 369332"/>
              <a:gd name="connsiteX23" fmla="*/ 832703 w 7570030"/>
              <a:gd name="connsiteY23" fmla="*/ 369332 h 369332"/>
              <a:gd name="connsiteX24" fmla="*/ 0 w 7570030"/>
              <a:gd name="connsiteY24" fmla="*/ 369332 h 369332"/>
              <a:gd name="connsiteX25" fmla="*/ 0 w 7570030"/>
              <a:gd name="connsiteY25"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570030" h="369332" fill="none" extrusionOk="0">
                <a:moveTo>
                  <a:pt x="0" y="0"/>
                </a:moveTo>
                <a:cubicBezTo>
                  <a:pt x="228032" y="-13252"/>
                  <a:pt x="301349" y="16604"/>
                  <a:pt x="461084" y="0"/>
                </a:cubicBezTo>
                <a:cubicBezTo>
                  <a:pt x="620819" y="-16604"/>
                  <a:pt x="1097590" y="22138"/>
                  <a:pt x="1300669" y="0"/>
                </a:cubicBezTo>
                <a:cubicBezTo>
                  <a:pt x="1503749" y="-22138"/>
                  <a:pt x="1743865" y="-13777"/>
                  <a:pt x="2064554" y="0"/>
                </a:cubicBezTo>
                <a:cubicBezTo>
                  <a:pt x="2385244" y="13777"/>
                  <a:pt x="2344260" y="-12572"/>
                  <a:pt x="2525637" y="0"/>
                </a:cubicBezTo>
                <a:cubicBezTo>
                  <a:pt x="2707014" y="12572"/>
                  <a:pt x="2968225" y="4803"/>
                  <a:pt x="3138122" y="0"/>
                </a:cubicBezTo>
                <a:cubicBezTo>
                  <a:pt x="3308019" y="-4803"/>
                  <a:pt x="3713925" y="-5966"/>
                  <a:pt x="3977707" y="0"/>
                </a:cubicBezTo>
                <a:cubicBezTo>
                  <a:pt x="4241490" y="5966"/>
                  <a:pt x="4473741" y="-27559"/>
                  <a:pt x="4665891" y="0"/>
                </a:cubicBezTo>
                <a:cubicBezTo>
                  <a:pt x="4858041" y="27559"/>
                  <a:pt x="5114936" y="-31456"/>
                  <a:pt x="5429776" y="0"/>
                </a:cubicBezTo>
                <a:cubicBezTo>
                  <a:pt x="5744616" y="31456"/>
                  <a:pt x="5819714" y="680"/>
                  <a:pt x="6042260" y="0"/>
                </a:cubicBezTo>
                <a:cubicBezTo>
                  <a:pt x="6264806" y="-680"/>
                  <a:pt x="6576226" y="7731"/>
                  <a:pt x="6730445" y="0"/>
                </a:cubicBezTo>
                <a:cubicBezTo>
                  <a:pt x="6884665" y="-7731"/>
                  <a:pt x="7222530" y="13825"/>
                  <a:pt x="7570030" y="0"/>
                </a:cubicBezTo>
                <a:cubicBezTo>
                  <a:pt x="7573164" y="183786"/>
                  <a:pt x="7552984" y="279448"/>
                  <a:pt x="7570030" y="369332"/>
                </a:cubicBezTo>
                <a:cubicBezTo>
                  <a:pt x="7413541" y="371571"/>
                  <a:pt x="7285312" y="368051"/>
                  <a:pt x="7108946" y="369332"/>
                </a:cubicBezTo>
                <a:cubicBezTo>
                  <a:pt x="6932580" y="370613"/>
                  <a:pt x="6790325" y="357144"/>
                  <a:pt x="6647863" y="369332"/>
                </a:cubicBezTo>
                <a:cubicBezTo>
                  <a:pt x="6505401" y="381520"/>
                  <a:pt x="6041964" y="365714"/>
                  <a:pt x="5883978" y="369332"/>
                </a:cubicBezTo>
                <a:cubicBezTo>
                  <a:pt x="5725993" y="372950"/>
                  <a:pt x="5647173" y="365827"/>
                  <a:pt x="5422894" y="369332"/>
                </a:cubicBezTo>
                <a:cubicBezTo>
                  <a:pt x="5198615" y="372837"/>
                  <a:pt x="4992207" y="354948"/>
                  <a:pt x="4734710" y="369332"/>
                </a:cubicBezTo>
                <a:cubicBezTo>
                  <a:pt x="4477213" y="383716"/>
                  <a:pt x="4340353" y="375481"/>
                  <a:pt x="4197926" y="369332"/>
                </a:cubicBezTo>
                <a:cubicBezTo>
                  <a:pt x="4055499" y="363183"/>
                  <a:pt x="3809278" y="352635"/>
                  <a:pt x="3509741" y="369332"/>
                </a:cubicBezTo>
                <a:cubicBezTo>
                  <a:pt x="3210204" y="386029"/>
                  <a:pt x="3120603" y="391763"/>
                  <a:pt x="2821557" y="369332"/>
                </a:cubicBezTo>
                <a:cubicBezTo>
                  <a:pt x="2522511" y="346901"/>
                  <a:pt x="2288751" y="336208"/>
                  <a:pt x="2133372" y="369332"/>
                </a:cubicBezTo>
                <a:cubicBezTo>
                  <a:pt x="1977994" y="402456"/>
                  <a:pt x="1629048" y="390517"/>
                  <a:pt x="1445188" y="369332"/>
                </a:cubicBezTo>
                <a:cubicBezTo>
                  <a:pt x="1261328" y="348147"/>
                  <a:pt x="1077405" y="396014"/>
                  <a:pt x="832703" y="369332"/>
                </a:cubicBezTo>
                <a:cubicBezTo>
                  <a:pt x="588001" y="342650"/>
                  <a:pt x="397928" y="386599"/>
                  <a:pt x="0" y="369332"/>
                </a:cubicBezTo>
                <a:cubicBezTo>
                  <a:pt x="13841" y="200883"/>
                  <a:pt x="3524" y="150248"/>
                  <a:pt x="0" y="0"/>
                </a:cubicBezTo>
                <a:close/>
              </a:path>
              <a:path w="7570030" h="369332" stroke="0" extrusionOk="0">
                <a:moveTo>
                  <a:pt x="0" y="0"/>
                </a:moveTo>
                <a:cubicBezTo>
                  <a:pt x="234444" y="-4055"/>
                  <a:pt x="399471" y="26298"/>
                  <a:pt x="612484" y="0"/>
                </a:cubicBezTo>
                <a:cubicBezTo>
                  <a:pt x="825497" y="-26298"/>
                  <a:pt x="976627" y="13976"/>
                  <a:pt x="1073568" y="0"/>
                </a:cubicBezTo>
                <a:cubicBezTo>
                  <a:pt x="1170509" y="-13976"/>
                  <a:pt x="1555270" y="-27464"/>
                  <a:pt x="1913153" y="0"/>
                </a:cubicBezTo>
                <a:cubicBezTo>
                  <a:pt x="2271036" y="27464"/>
                  <a:pt x="2293335" y="1967"/>
                  <a:pt x="2525637" y="0"/>
                </a:cubicBezTo>
                <a:cubicBezTo>
                  <a:pt x="2757939" y="-1967"/>
                  <a:pt x="2946353" y="25022"/>
                  <a:pt x="3138122" y="0"/>
                </a:cubicBezTo>
                <a:cubicBezTo>
                  <a:pt x="3329892" y="-25022"/>
                  <a:pt x="3733287" y="-35725"/>
                  <a:pt x="3977707" y="0"/>
                </a:cubicBezTo>
                <a:cubicBezTo>
                  <a:pt x="4222128" y="35725"/>
                  <a:pt x="4383238" y="-17356"/>
                  <a:pt x="4514491" y="0"/>
                </a:cubicBezTo>
                <a:cubicBezTo>
                  <a:pt x="4645744" y="17356"/>
                  <a:pt x="4943598" y="-41322"/>
                  <a:pt x="5354076" y="0"/>
                </a:cubicBezTo>
                <a:cubicBezTo>
                  <a:pt x="5764554" y="41322"/>
                  <a:pt x="6020331" y="-20817"/>
                  <a:pt x="6193661" y="0"/>
                </a:cubicBezTo>
                <a:cubicBezTo>
                  <a:pt x="6366992" y="20817"/>
                  <a:pt x="6621329" y="3802"/>
                  <a:pt x="6881845" y="0"/>
                </a:cubicBezTo>
                <a:cubicBezTo>
                  <a:pt x="7142361" y="-3802"/>
                  <a:pt x="7274881" y="20413"/>
                  <a:pt x="7570030" y="0"/>
                </a:cubicBezTo>
                <a:cubicBezTo>
                  <a:pt x="7582041" y="82749"/>
                  <a:pt x="7569851" y="217141"/>
                  <a:pt x="7570030" y="369332"/>
                </a:cubicBezTo>
                <a:cubicBezTo>
                  <a:pt x="7349828" y="361168"/>
                  <a:pt x="7315402" y="359092"/>
                  <a:pt x="7108946" y="369332"/>
                </a:cubicBezTo>
                <a:cubicBezTo>
                  <a:pt x="6902490" y="379572"/>
                  <a:pt x="6642748" y="360633"/>
                  <a:pt x="6269361" y="369332"/>
                </a:cubicBezTo>
                <a:cubicBezTo>
                  <a:pt x="5895974" y="378031"/>
                  <a:pt x="5857696" y="369323"/>
                  <a:pt x="5732577" y="369332"/>
                </a:cubicBezTo>
                <a:cubicBezTo>
                  <a:pt x="5607458" y="369341"/>
                  <a:pt x="5244834" y="401560"/>
                  <a:pt x="5044393" y="369332"/>
                </a:cubicBezTo>
                <a:cubicBezTo>
                  <a:pt x="4843952" y="337104"/>
                  <a:pt x="4380258" y="345265"/>
                  <a:pt x="4204808" y="369332"/>
                </a:cubicBezTo>
                <a:cubicBezTo>
                  <a:pt x="4029358" y="393399"/>
                  <a:pt x="3809315" y="356037"/>
                  <a:pt x="3516623" y="369332"/>
                </a:cubicBezTo>
                <a:cubicBezTo>
                  <a:pt x="3223931" y="382627"/>
                  <a:pt x="3162489" y="349992"/>
                  <a:pt x="3055539" y="369332"/>
                </a:cubicBezTo>
                <a:cubicBezTo>
                  <a:pt x="2948589" y="388672"/>
                  <a:pt x="2780173" y="391393"/>
                  <a:pt x="2518755" y="369332"/>
                </a:cubicBezTo>
                <a:cubicBezTo>
                  <a:pt x="2257337" y="347271"/>
                  <a:pt x="2048110" y="327928"/>
                  <a:pt x="1679170" y="369332"/>
                </a:cubicBezTo>
                <a:cubicBezTo>
                  <a:pt x="1310230" y="410736"/>
                  <a:pt x="1322730" y="387516"/>
                  <a:pt x="990986" y="369332"/>
                </a:cubicBezTo>
                <a:cubicBezTo>
                  <a:pt x="659242" y="351148"/>
                  <a:pt x="226346" y="402018"/>
                  <a:pt x="0" y="369332"/>
                </a:cubicBezTo>
                <a:cubicBezTo>
                  <a:pt x="-9637" y="252818"/>
                  <a:pt x="-5242" y="164586"/>
                  <a:pt x="0" y="0"/>
                </a:cubicBezTo>
                <a:close/>
              </a:path>
            </a:pathLst>
          </a:custGeom>
          <a:solidFill>
            <a:srgbClr val="C0CF39"/>
          </a:solidFill>
          <a:ln w="38100">
            <a:solidFill>
              <a:srgbClr val="C0CF39"/>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dirty="0"/>
              <a:t>Group discussion: how do you imagine Israelis felt about Hamas at this time?</a:t>
            </a:r>
          </a:p>
        </p:txBody>
      </p:sp>
      <p:sp>
        <p:nvSpPr>
          <p:cNvPr id="4" name="TextBox 3">
            <a:extLst>
              <a:ext uri="{FF2B5EF4-FFF2-40B4-BE49-F238E27FC236}">
                <a16:creationId xmlns:a16="http://schemas.microsoft.com/office/drawing/2014/main" id="{9BC45331-8A72-C445-B6B9-4FDF51577413}"/>
              </a:ext>
            </a:extLst>
          </p:cNvPr>
          <p:cNvSpPr txBox="1"/>
          <p:nvPr/>
        </p:nvSpPr>
        <p:spPr>
          <a:xfrm>
            <a:off x="356124" y="4024386"/>
            <a:ext cx="1270591" cy="1077218"/>
          </a:xfrm>
          <a:prstGeom prst="rect">
            <a:avLst/>
          </a:prstGeom>
          <a:noFill/>
        </p:spPr>
        <p:txBody>
          <a:bodyPr wrap="square" rtlCol="0">
            <a:spAutoFit/>
          </a:bodyPr>
          <a:lstStyle/>
          <a:p>
            <a:pPr algn="r"/>
            <a:r>
              <a:rPr lang="en-GB" sz="1600" i="1" dirty="0"/>
              <a:t>8 Israelis were killed near Haifa, 10/4/02</a:t>
            </a:r>
          </a:p>
        </p:txBody>
      </p:sp>
      <p:pic>
        <p:nvPicPr>
          <p:cNvPr id="1026" name="Picture 2" descr="Bombed bus in Jerusalem">
            <a:extLst>
              <a:ext uri="{FF2B5EF4-FFF2-40B4-BE49-F238E27FC236}">
                <a16:creationId xmlns:a16="http://schemas.microsoft.com/office/drawing/2014/main" id="{9F41B09E-3909-8741-94CB-EC6AE7A2C1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0136" y="3753484"/>
            <a:ext cx="3987283" cy="205795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81F2D71-187A-404D-8BCD-F53814CD8CC9}"/>
              </a:ext>
            </a:extLst>
          </p:cNvPr>
          <p:cNvSpPr txBox="1"/>
          <p:nvPr/>
        </p:nvSpPr>
        <p:spPr>
          <a:xfrm>
            <a:off x="10107419" y="4243851"/>
            <a:ext cx="1270591" cy="1077218"/>
          </a:xfrm>
          <a:prstGeom prst="rect">
            <a:avLst/>
          </a:prstGeom>
          <a:noFill/>
        </p:spPr>
        <p:txBody>
          <a:bodyPr wrap="square" rtlCol="0">
            <a:spAutoFit/>
          </a:bodyPr>
          <a:lstStyle/>
          <a:p>
            <a:r>
              <a:rPr lang="en-GB" sz="1600" i="1" dirty="0"/>
              <a:t>11 Israelis were killed in Jerusalem, 21/11/02</a:t>
            </a:r>
          </a:p>
        </p:txBody>
      </p:sp>
    </p:spTree>
    <p:extLst>
      <p:ext uri="{BB962C8B-B14F-4D97-AF65-F5344CB8AC3E}">
        <p14:creationId xmlns:p14="http://schemas.microsoft.com/office/powerpoint/2010/main" val="3585809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A51BEF60-2DC2-0543-954B-2D6C34932C52}"/>
              </a:ext>
            </a:extLst>
          </p:cNvPr>
          <p:cNvSpPr>
            <a:spLocks noGrp="1"/>
          </p:cNvSpPr>
          <p:nvPr>
            <p:ph type="title"/>
          </p:nvPr>
        </p:nvSpPr>
        <p:spPr>
          <a:xfrm>
            <a:off x="554338" y="427714"/>
            <a:ext cx="11080276" cy="1348065"/>
          </a:xfrm>
        </p:spPr>
        <p:txBody>
          <a:bodyPr>
            <a:noAutofit/>
          </a:bodyPr>
          <a:lstStyle/>
          <a:p>
            <a:pPr algn="ctr"/>
            <a:r>
              <a:rPr lang="en-GB" sz="3200" b="1" dirty="0">
                <a:solidFill>
                  <a:srgbClr val="FFFFFF"/>
                </a:solidFill>
              </a:rPr>
              <a:t>The 2006 Palestine election: what happened?</a:t>
            </a:r>
          </a:p>
        </p:txBody>
      </p:sp>
      <p:pic>
        <p:nvPicPr>
          <p:cNvPr id="2050" name="Picture 2">
            <a:extLst>
              <a:ext uri="{FF2B5EF4-FFF2-40B4-BE49-F238E27FC236}">
                <a16:creationId xmlns:a16="http://schemas.microsoft.com/office/drawing/2014/main" id="{F4DF15ED-D95F-2A41-8AA5-843E3448D8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775779"/>
            <a:ext cx="3835208" cy="446459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75842CB-DEFC-9E45-8E73-7AC2074B8CCC}"/>
              </a:ext>
            </a:extLst>
          </p:cNvPr>
          <p:cNvSpPr>
            <a:spLocks noGrp="1"/>
          </p:cNvSpPr>
          <p:nvPr>
            <p:ph idx="1"/>
          </p:nvPr>
        </p:nvSpPr>
        <p:spPr>
          <a:xfrm>
            <a:off x="1960163" y="3123844"/>
            <a:ext cx="4333498" cy="3590174"/>
          </a:xfrm>
        </p:spPr>
        <p:txBody>
          <a:bodyPr>
            <a:normAutofit/>
          </a:bodyPr>
          <a:lstStyle/>
          <a:p>
            <a:r>
              <a:rPr lang="en-GB" sz="2400" dirty="0"/>
              <a:t>25</a:t>
            </a:r>
            <a:r>
              <a:rPr lang="en-GB" sz="2400" baseline="30000" dirty="0"/>
              <a:t>th</a:t>
            </a:r>
            <a:r>
              <a:rPr lang="en-GB" sz="2400" dirty="0"/>
              <a:t> January 2006</a:t>
            </a:r>
          </a:p>
          <a:p>
            <a:r>
              <a:rPr lang="en-GB" sz="2400" b="1" dirty="0"/>
              <a:t>The results:</a:t>
            </a:r>
          </a:p>
          <a:p>
            <a:pPr lvl="1">
              <a:tabLst>
                <a:tab pos="1939925" algn="l"/>
              </a:tabLst>
            </a:pPr>
            <a:r>
              <a:rPr lang="en-GB" dirty="0"/>
              <a:t>Hamas (Change and Reform): 44%</a:t>
            </a:r>
          </a:p>
          <a:p>
            <a:pPr lvl="1"/>
            <a:r>
              <a:rPr lang="en-GB" dirty="0"/>
              <a:t>Fatah: 41%</a:t>
            </a:r>
          </a:p>
          <a:p>
            <a:pPr lvl="1"/>
            <a:r>
              <a:rPr lang="en-GB" dirty="0"/>
              <a:t>Others: 15%</a:t>
            </a:r>
          </a:p>
        </p:txBody>
      </p:sp>
    </p:spTree>
    <p:extLst>
      <p:ext uri="{BB962C8B-B14F-4D97-AF65-F5344CB8AC3E}">
        <p14:creationId xmlns:p14="http://schemas.microsoft.com/office/powerpoint/2010/main" val="259775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C2BB2E-F616-6642-AA5B-A1A1C183D5EC}"/>
              </a:ext>
            </a:extLst>
          </p:cNvPr>
          <p:cNvSpPr>
            <a:spLocks noGrp="1"/>
          </p:cNvSpPr>
          <p:nvPr>
            <p:ph type="title"/>
          </p:nvPr>
        </p:nvSpPr>
        <p:spPr>
          <a:xfrm>
            <a:off x="836676" y="402849"/>
            <a:ext cx="10515600" cy="1325563"/>
          </a:xfrm>
        </p:spPr>
        <p:txBody>
          <a:bodyPr>
            <a:normAutofit/>
          </a:bodyPr>
          <a:lstStyle/>
          <a:p>
            <a:pPr algn="ctr"/>
            <a:r>
              <a:rPr lang="en-GB" sz="4000" b="1" dirty="0"/>
              <a:t>Why were Hamas elected?</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D9D6DFD-569E-D34E-A736-BC0FD192C6A5}"/>
              </a:ext>
            </a:extLst>
          </p:cNvPr>
          <p:cNvSpPr>
            <a:spLocks noGrp="1"/>
          </p:cNvSpPr>
          <p:nvPr>
            <p:ph idx="1"/>
          </p:nvPr>
        </p:nvSpPr>
        <p:spPr>
          <a:xfrm>
            <a:off x="1052262" y="2131261"/>
            <a:ext cx="5772608" cy="1936297"/>
          </a:xfrm>
        </p:spPr>
        <p:txBody>
          <a:bodyPr lIns="90000">
            <a:noAutofit/>
          </a:bodyPr>
          <a:lstStyle/>
          <a:p>
            <a:r>
              <a:rPr lang="en-GB" sz="2200" dirty="0"/>
              <a:t>Palestinians were fed up with living under occupation. They wanted a </a:t>
            </a:r>
            <a:r>
              <a:rPr lang="en-GB" sz="2200" b="1" dirty="0"/>
              <a:t>change of government</a:t>
            </a:r>
          </a:p>
          <a:p>
            <a:endParaRPr lang="en-GB" sz="2200" b="1" dirty="0"/>
          </a:p>
          <a:p>
            <a:r>
              <a:rPr lang="en-GB" sz="2200" dirty="0"/>
              <a:t>Many Palestinians were impressed with Hamas’s </a:t>
            </a:r>
            <a:r>
              <a:rPr lang="en-GB" sz="2200" b="1" dirty="0"/>
              <a:t>social welfare programme</a:t>
            </a:r>
          </a:p>
          <a:p>
            <a:endParaRPr lang="en-GB" sz="2200" b="1" dirty="0"/>
          </a:p>
          <a:p>
            <a:r>
              <a:rPr lang="en-GB" sz="2200" b="1" dirty="0"/>
              <a:t>Corruption</a:t>
            </a:r>
            <a:r>
              <a:rPr lang="en-GB" sz="2200" dirty="0"/>
              <a:t> in Fatah</a:t>
            </a:r>
          </a:p>
          <a:p>
            <a:endParaRPr lang="en-GB" sz="2200" dirty="0"/>
          </a:p>
          <a:p>
            <a:endParaRPr lang="en-GB" sz="2200" dirty="0"/>
          </a:p>
        </p:txBody>
      </p:sp>
      <p:pic>
        <p:nvPicPr>
          <p:cNvPr id="6" name="Picture 2">
            <a:extLst>
              <a:ext uri="{FF2B5EF4-FFF2-40B4-BE49-F238E27FC236}">
                <a16:creationId xmlns:a16="http://schemas.microsoft.com/office/drawing/2014/main" id="{68FF70D8-80D7-D94E-B183-6E423C1111C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24870" y="2314173"/>
            <a:ext cx="4139541" cy="275969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9363184-A88F-D84C-876F-900F3B769EFD}"/>
              </a:ext>
            </a:extLst>
          </p:cNvPr>
          <p:cNvSpPr txBox="1"/>
          <p:nvPr/>
        </p:nvSpPr>
        <p:spPr>
          <a:xfrm>
            <a:off x="1052262" y="5615125"/>
            <a:ext cx="10084427" cy="707886"/>
          </a:xfrm>
          <a:custGeom>
            <a:avLst/>
            <a:gdLst>
              <a:gd name="connsiteX0" fmla="*/ 0 w 10084427"/>
              <a:gd name="connsiteY0" fmla="*/ 0 h 707886"/>
              <a:gd name="connsiteX1" fmla="*/ 873984 w 10084427"/>
              <a:gd name="connsiteY1" fmla="*/ 0 h 707886"/>
              <a:gd name="connsiteX2" fmla="*/ 1344590 w 10084427"/>
              <a:gd name="connsiteY2" fmla="*/ 0 h 707886"/>
              <a:gd name="connsiteX3" fmla="*/ 2016885 w 10084427"/>
              <a:gd name="connsiteY3" fmla="*/ 0 h 707886"/>
              <a:gd name="connsiteX4" fmla="*/ 2790025 w 10084427"/>
              <a:gd name="connsiteY4" fmla="*/ 0 h 707886"/>
              <a:gd name="connsiteX5" fmla="*/ 3159787 w 10084427"/>
              <a:gd name="connsiteY5" fmla="*/ 0 h 707886"/>
              <a:gd name="connsiteX6" fmla="*/ 3529549 w 10084427"/>
              <a:gd name="connsiteY6" fmla="*/ 0 h 707886"/>
              <a:gd name="connsiteX7" fmla="*/ 4403533 w 10084427"/>
              <a:gd name="connsiteY7" fmla="*/ 0 h 707886"/>
              <a:gd name="connsiteX8" fmla="*/ 5075828 w 10084427"/>
              <a:gd name="connsiteY8" fmla="*/ 0 h 707886"/>
              <a:gd name="connsiteX9" fmla="*/ 5445591 w 10084427"/>
              <a:gd name="connsiteY9" fmla="*/ 0 h 707886"/>
              <a:gd name="connsiteX10" fmla="*/ 6117886 w 10084427"/>
              <a:gd name="connsiteY10" fmla="*/ 0 h 707886"/>
              <a:gd name="connsiteX11" fmla="*/ 6991869 w 10084427"/>
              <a:gd name="connsiteY11" fmla="*/ 0 h 707886"/>
              <a:gd name="connsiteX12" fmla="*/ 7563320 w 10084427"/>
              <a:gd name="connsiteY12" fmla="*/ 0 h 707886"/>
              <a:gd name="connsiteX13" fmla="*/ 8134771 w 10084427"/>
              <a:gd name="connsiteY13" fmla="*/ 0 h 707886"/>
              <a:gd name="connsiteX14" fmla="*/ 8807066 w 10084427"/>
              <a:gd name="connsiteY14" fmla="*/ 0 h 707886"/>
              <a:gd name="connsiteX15" fmla="*/ 10084427 w 10084427"/>
              <a:gd name="connsiteY15" fmla="*/ 0 h 707886"/>
              <a:gd name="connsiteX16" fmla="*/ 10084427 w 10084427"/>
              <a:gd name="connsiteY16" fmla="*/ 361022 h 707886"/>
              <a:gd name="connsiteX17" fmla="*/ 10084427 w 10084427"/>
              <a:gd name="connsiteY17" fmla="*/ 707886 h 707886"/>
              <a:gd name="connsiteX18" fmla="*/ 9512976 w 10084427"/>
              <a:gd name="connsiteY18" fmla="*/ 707886 h 707886"/>
              <a:gd name="connsiteX19" fmla="*/ 9042370 w 10084427"/>
              <a:gd name="connsiteY19" fmla="*/ 707886 h 707886"/>
              <a:gd name="connsiteX20" fmla="*/ 8168386 w 10084427"/>
              <a:gd name="connsiteY20" fmla="*/ 707886 h 707886"/>
              <a:gd name="connsiteX21" fmla="*/ 7496091 w 10084427"/>
              <a:gd name="connsiteY21" fmla="*/ 707886 h 707886"/>
              <a:gd name="connsiteX22" fmla="*/ 7126328 w 10084427"/>
              <a:gd name="connsiteY22" fmla="*/ 707886 h 707886"/>
              <a:gd name="connsiteX23" fmla="*/ 6454033 w 10084427"/>
              <a:gd name="connsiteY23" fmla="*/ 707886 h 707886"/>
              <a:gd name="connsiteX24" fmla="*/ 5882582 w 10084427"/>
              <a:gd name="connsiteY24" fmla="*/ 707886 h 707886"/>
              <a:gd name="connsiteX25" fmla="*/ 5311132 w 10084427"/>
              <a:gd name="connsiteY25" fmla="*/ 707886 h 707886"/>
              <a:gd name="connsiteX26" fmla="*/ 4739681 w 10084427"/>
              <a:gd name="connsiteY26" fmla="*/ 707886 h 707886"/>
              <a:gd name="connsiteX27" fmla="*/ 4168230 w 10084427"/>
              <a:gd name="connsiteY27" fmla="*/ 707886 h 707886"/>
              <a:gd name="connsiteX28" fmla="*/ 3395090 w 10084427"/>
              <a:gd name="connsiteY28" fmla="*/ 707886 h 707886"/>
              <a:gd name="connsiteX29" fmla="*/ 2722795 w 10084427"/>
              <a:gd name="connsiteY29" fmla="*/ 707886 h 707886"/>
              <a:gd name="connsiteX30" fmla="*/ 2353033 w 10084427"/>
              <a:gd name="connsiteY30" fmla="*/ 707886 h 707886"/>
              <a:gd name="connsiteX31" fmla="*/ 1781582 w 10084427"/>
              <a:gd name="connsiteY31" fmla="*/ 707886 h 707886"/>
              <a:gd name="connsiteX32" fmla="*/ 1008443 w 10084427"/>
              <a:gd name="connsiteY32" fmla="*/ 707886 h 707886"/>
              <a:gd name="connsiteX33" fmla="*/ 0 w 10084427"/>
              <a:gd name="connsiteY33" fmla="*/ 707886 h 707886"/>
              <a:gd name="connsiteX34" fmla="*/ 0 w 10084427"/>
              <a:gd name="connsiteY34" fmla="*/ 339785 h 707886"/>
              <a:gd name="connsiteX35" fmla="*/ 0 w 10084427"/>
              <a:gd name="connsiteY35"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84427" h="707886" fill="none" extrusionOk="0">
                <a:moveTo>
                  <a:pt x="0" y="0"/>
                </a:moveTo>
                <a:cubicBezTo>
                  <a:pt x="220397" y="27549"/>
                  <a:pt x="546046" y="3726"/>
                  <a:pt x="873984" y="0"/>
                </a:cubicBezTo>
                <a:cubicBezTo>
                  <a:pt x="1201922" y="-3726"/>
                  <a:pt x="1219910" y="-19588"/>
                  <a:pt x="1344590" y="0"/>
                </a:cubicBezTo>
                <a:cubicBezTo>
                  <a:pt x="1469270" y="19588"/>
                  <a:pt x="1784696" y="31832"/>
                  <a:pt x="2016885" y="0"/>
                </a:cubicBezTo>
                <a:cubicBezTo>
                  <a:pt x="2249074" y="-31832"/>
                  <a:pt x="2594814" y="20884"/>
                  <a:pt x="2790025" y="0"/>
                </a:cubicBezTo>
                <a:cubicBezTo>
                  <a:pt x="2985236" y="-20884"/>
                  <a:pt x="3052205" y="13189"/>
                  <a:pt x="3159787" y="0"/>
                </a:cubicBezTo>
                <a:cubicBezTo>
                  <a:pt x="3267369" y="-13189"/>
                  <a:pt x="3370255" y="-17088"/>
                  <a:pt x="3529549" y="0"/>
                </a:cubicBezTo>
                <a:cubicBezTo>
                  <a:pt x="3688843" y="17088"/>
                  <a:pt x="4228531" y="8984"/>
                  <a:pt x="4403533" y="0"/>
                </a:cubicBezTo>
                <a:cubicBezTo>
                  <a:pt x="4578535" y="-8984"/>
                  <a:pt x="4894170" y="25456"/>
                  <a:pt x="5075828" y="0"/>
                </a:cubicBezTo>
                <a:cubicBezTo>
                  <a:pt x="5257486" y="-25456"/>
                  <a:pt x="5278249" y="8922"/>
                  <a:pt x="5445591" y="0"/>
                </a:cubicBezTo>
                <a:cubicBezTo>
                  <a:pt x="5612933" y="-8922"/>
                  <a:pt x="5880331" y="-27402"/>
                  <a:pt x="6117886" y="0"/>
                </a:cubicBezTo>
                <a:cubicBezTo>
                  <a:pt x="6355442" y="27402"/>
                  <a:pt x="6753435" y="-960"/>
                  <a:pt x="6991869" y="0"/>
                </a:cubicBezTo>
                <a:cubicBezTo>
                  <a:pt x="7230303" y="960"/>
                  <a:pt x="7347505" y="-4934"/>
                  <a:pt x="7563320" y="0"/>
                </a:cubicBezTo>
                <a:cubicBezTo>
                  <a:pt x="7779135" y="4934"/>
                  <a:pt x="8013402" y="-4468"/>
                  <a:pt x="8134771" y="0"/>
                </a:cubicBezTo>
                <a:cubicBezTo>
                  <a:pt x="8256140" y="4468"/>
                  <a:pt x="8472426" y="-12752"/>
                  <a:pt x="8807066" y="0"/>
                </a:cubicBezTo>
                <a:cubicBezTo>
                  <a:pt x="9141706" y="12752"/>
                  <a:pt x="9516637" y="-26709"/>
                  <a:pt x="10084427" y="0"/>
                </a:cubicBezTo>
                <a:cubicBezTo>
                  <a:pt x="10067931" y="102880"/>
                  <a:pt x="10095777" y="256939"/>
                  <a:pt x="10084427" y="361022"/>
                </a:cubicBezTo>
                <a:cubicBezTo>
                  <a:pt x="10073077" y="465105"/>
                  <a:pt x="10089663" y="599283"/>
                  <a:pt x="10084427" y="707886"/>
                </a:cubicBezTo>
                <a:cubicBezTo>
                  <a:pt x="9854089" y="731793"/>
                  <a:pt x="9650888" y="709470"/>
                  <a:pt x="9512976" y="707886"/>
                </a:cubicBezTo>
                <a:cubicBezTo>
                  <a:pt x="9375064" y="706302"/>
                  <a:pt x="9257314" y="692244"/>
                  <a:pt x="9042370" y="707886"/>
                </a:cubicBezTo>
                <a:cubicBezTo>
                  <a:pt x="8827426" y="723528"/>
                  <a:pt x="8506660" y="746983"/>
                  <a:pt x="8168386" y="707886"/>
                </a:cubicBezTo>
                <a:cubicBezTo>
                  <a:pt x="7830112" y="668789"/>
                  <a:pt x="7680635" y="689538"/>
                  <a:pt x="7496091" y="707886"/>
                </a:cubicBezTo>
                <a:cubicBezTo>
                  <a:pt x="7311547" y="726234"/>
                  <a:pt x="7294154" y="724714"/>
                  <a:pt x="7126328" y="707886"/>
                </a:cubicBezTo>
                <a:cubicBezTo>
                  <a:pt x="6958502" y="691058"/>
                  <a:pt x="6739920" y="715612"/>
                  <a:pt x="6454033" y="707886"/>
                </a:cubicBezTo>
                <a:cubicBezTo>
                  <a:pt x="6168147" y="700160"/>
                  <a:pt x="6077275" y="694245"/>
                  <a:pt x="5882582" y="707886"/>
                </a:cubicBezTo>
                <a:cubicBezTo>
                  <a:pt x="5687889" y="721527"/>
                  <a:pt x="5469058" y="680340"/>
                  <a:pt x="5311132" y="707886"/>
                </a:cubicBezTo>
                <a:cubicBezTo>
                  <a:pt x="5153206" y="735433"/>
                  <a:pt x="4870405" y="706062"/>
                  <a:pt x="4739681" y="707886"/>
                </a:cubicBezTo>
                <a:cubicBezTo>
                  <a:pt x="4608957" y="709710"/>
                  <a:pt x="4380512" y="686422"/>
                  <a:pt x="4168230" y="707886"/>
                </a:cubicBezTo>
                <a:cubicBezTo>
                  <a:pt x="3955948" y="729350"/>
                  <a:pt x="3760952" y="690281"/>
                  <a:pt x="3395090" y="707886"/>
                </a:cubicBezTo>
                <a:cubicBezTo>
                  <a:pt x="3029228" y="725491"/>
                  <a:pt x="3004812" y="709378"/>
                  <a:pt x="2722795" y="707886"/>
                </a:cubicBezTo>
                <a:cubicBezTo>
                  <a:pt x="2440779" y="706394"/>
                  <a:pt x="2523139" y="698629"/>
                  <a:pt x="2353033" y="707886"/>
                </a:cubicBezTo>
                <a:cubicBezTo>
                  <a:pt x="2182927" y="717143"/>
                  <a:pt x="1950135" y="697981"/>
                  <a:pt x="1781582" y="707886"/>
                </a:cubicBezTo>
                <a:cubicBezTo>
                  <a:pt x="1613029" y="717791"/>
                  <a:pt x="1311501" y="679148"/>
                  <a:pt x="1008443" y="707886"/>
                </a:cubicBezTo>
                <a:cubicBezTo>
                  <a:pt x="705385" y="736624"/>
                  <a:pt x="255387" y="732388"/>
                  <a:pt x="0" y="707886"/>
                </a:cubicBezTo>
                <a:cubicBezTo>
                  <a:pt x="-10859" y="618055"/>
                  <a:pt x="16202" y="435717"/>
                  <a:pt x="0" y="339785"/>
                </a:cubicBezTo>
                <a:cubicBezTo>
                  <a:pt x="-16202" y="243853"/>
                  <a:pt x="6496" y="77127"/>
                  <a:pt x="0" y="0"/>
                </a:cubicBezTo>
                <a:close/>
              </a:path>
              <a:path w="10084427" h="707886" stroke="0" extrusionOk="0">
                <a:moveTo>
                  <a:pt x="0" y="0"/>
                </a:moveTo>
                <a:cubicBezTo>
                  <a:pt x="149544" y="-17428"/>
                  <a:pt x="444502" y="-2592"/>
                  <a:pt x="571451" y="0"/>
                </a:cubicBezTo>
                <a:cubicBezTo>
                  <a:pt x="698400" y="2592"/>
                  <a:pt x="857197" y="13050"/>
                  <a:pt x="941213" y="0"/>
                </a:cubicBezTo>
                <a:cubicBezTo>
                  <a:pt x="1025229" y="-13050"/>
                  <a:pt x="1392189" y="13272"/>
                  <a:pt x="1815197" y="0"/>
                </a:cubicBezTo>
                <a:cubicBezTo>
                  <a:pt x="2238205" y="-13272"/>
                  <a:pt x="2176347" y="-24893"/>
                  <a:pt x="2386648" y="0"/>
                </a:cubicBezTo>
                <a:cubicBezTo>
                  <a:pt x="2596949" y="24893"/>
                  <a:pt x="2803854" y="27263"/>
                  <a:pt x="2958099" y="0"/>
                </a:cubicBezTo>
                <a:cubicBezTo>
                  <a:pt x="3112344" y="-27263"/>
                  <a:pt x="3487549" y="18035"/>
                  <a:pt x="3832082" y="0"/>
                </a:cubicBezTo>
                <a:cubicBezTo>
                  <a:pt x="4176615" y="-18035"/>
                  <a:pt x="4152773" y="-6957"/>
                  <a:pt x="4302689" y="0"/>
                </a:cubicBezTo>
                <a:cubicBezTo>
                  <a:pt x="4452605" y="6957"/>
                  <a:pt x="4774328" y="2813"/>
                  <a:pt x="5176673" y="0"/>
                </a:cubicBezTo>
                <a:cubicBezTo>
                  <a:pt x="5579018" y="-2813"/>
                  <a:pt x="5722379" y="-17472"/>
                  <a:pt x="6050656" y="0"/>
                </a:cubicBezTo>
                <a:cubicBezTo>
                  <a:pt x="6378933" y="17472"/>
                  <a:pt x="6457998" y="17681"/>
                  <a:pt x="6722951" y="0"/>
                </a:cubicBezTo>
                <a:cubicBezTo>
                  <a:pt x="6987905" y="-17681"/>
                  <a:pt x="7315967" y="28303"/>
                  <a:pt x="7596935" y="0"/>
                </a:cubicBezTo>
                <a:cubicBezTo>
                  <a:pt x="7877903" y="-28303"/>
                  <a:pt x="7921802" y="-26885"/>
                  <a:pt x="8168386" y="0"/>
                </a:cubicBezTo>
                <a:cubicBezTo>
                  <a:pt x="8414970" y="26885"/>
                  <a:pt x="8597061" y="22692"/>
                  <a:pt x="8739837" y="0"/>
                </a:cubicBezTo>
                <a:cubicBezTo>
                  <a:pt x="8882613" y="-22692"/>
                  <a:pt x="9174641" y="38214"/>
                  <a:pt x="9512976" y="0"/>
                </a:cubicBezTo>
                <a:cubicBezTo>
                  <a:pt x="9851311" y="-38214"/>
                  <a:pt x="9890080" y="-3645"/>
                  <a:pt x="10084427" y="0"/>
                </a:cubicBezTo>
                <a:cubicBezTo>
                  <a:pt x="10074270" y="114642"/>
                  <a:pt x="10097262" y="246315"/>
                  <a:pt x="10084427" y="368101"/>
                </a:cubicBezTo>
                <a:cubicBezTo>
                  <a:pt x="10071592" y="489887"/>
                  <a:pt x="10097770" y="599132"/>
                  <a:pt x="10084427" y="707886"/>
                </a:cubicBezTo>
                <a:cubicBezTo>
                  <a:pt x="9864955" y="720049"/>
                  <a:pt x="9669270" y="703241"/>
                  <a:pt x="9311288" y="707886"/>
                </a:cubicBezTo>
                <a:cubicBezTo>
                  <a:pt x="8953306" y="712531"/>
                  <a:pt x="9062510" y="712171"/>
                  <a:pt x="8941525" y="707886"/>
                </a:cubicBezTo>
                <a:cubicBezTo>
                  <a:pt x="8820540" y="703601"/>
                  <a:pt x="8595645" y="708492"/>
                  <a:pt x="8470919" y="707886"/>
                </a:cubicBezTo>
                <a:cubicBezTo>
                  <a:pt x="8346193" y="707280"/>
                  <a:pt x="7991388" y="728235"/>
                  <a:pt x="7596935" y="707886"/>
                </a:cubicBezTo>
                <a:cubicBezTo>
                  <a:pt x="7202482" y="687537"/>
                  <a:pt x="7255252" y="700331"/>
                  <a:pt x="6924640" y="707886"/>
                </a:cubicBezTo>
                <a:cubicBezTo>
                  <a:pt x="6594029" y="715441"/>
                  <a:pt x="6605900" y="692479"/>
                  <a:pt x="6454033" y="707886"/>
                </a:cubicBezTo>
                <a:cubicBezTo>
                  <a:pt x="6302166" y="723293"/>
                  <a:pt x="5974883" y="707398"/>
                  <a:pt x="5781738" y="707886"/>
                </a:cubicBezTo>
                <a:cubicBezTo>
                  <a:pt x="5588594" y="708374"/>
                  <a:pt x="5557824" y="701208"/>
                  <a:pt x="5411976" y="707886"/>
                </a:cubicBezTo>
                <a:cubicBezTo>
                  <a:pt x="5266128" y="714564"/>
                  <a:pt x="5177377" y="714345"/>
                  <a:pt x="5042214" y="707886"/>
                </a:cubicBezTo>
                <a:cubicBezTo>
                  <a:pt x="4907051" y="701427"/>
                  <a:pt x="4585070" y="691936"/>
                  <a:pt x="4369918" y="707886"/>
                </a:cubicBezTo>
                <a:cubicBezTo>
                  <a:pt x="4154766" y="723836"/>
                  <a:pt x="4055242" y="730091"/>
                  <a:pt x="3899312" y="707886"/>
                </a:cubicBezTo>
                <a:cubicBezTo>
                  <a:pt x="3743382" y="685681"/>
                  <a:pt x="3490247" y="677792"/>
                  <a:pt x="3126172" y="707886"/>
                </a:cubicBezTo>
                <a:cubicBezTo>
                  <a:pt x="2762097" y="737980"/>
                  <a:pt x="2851972" y="716611"/>
                  <a:pt x="2655566" y="707886"/>
                </a:cubicBezTo>
                <a:cubicBezTo>
                  <a:pt x="2459160" y="699161"/>
                  <a:pt x="2163990" y="740401"/>
                  <a:pt x="1882426" y="707886"/>
                </a:cubicBezTo>
                <a:cubicBezTo>
                  <a:pt x="1600862" y="675371"/>
                  <a:pt x="1663470" y="695033"/>
                  <a:pt x="1512664" y="707886"/>
                </a:cubicBezTo>
                <a:cubicBezTo>
                  <a:pt x="1361858" y="720739"/>
                  <a:pt x="919853" y="721879"/>
                  <a:pt x="739525" y="707886"/>
                </a:cubicBezTo>
                <a:cubicBezTo>
                  <a:pt x="559197" y="693893"/>
                  <a:pt x="219189" y="692894"/>
                  <a:pt x="0" y="707886"/>
                </a:cubicBezTo>
                <a:cubicBezTo>
                  <a:pt x="12528" y="576105"/>
                  <a:pt x="14107" y="482104"/>
                  <a:pt x="0" y="375180"/>
                </a:cubicBezTo>
                <a:cubicBezTo>
                  <a:pt x="-14107" y="268256"/>
                  <a:pt x="15106" y="95773"/>
                  <a:pt x="0" y="0"/>
                </a:cubicBezTo>
                <a:close/>
              </a:path>
            </a:pathLst>
          </a:custGeom>
          <a:solidFill>
            <a:srgbClr val="C0CF39"/>
          </a:solidFill>
          <a:ln w="38100">
            <a:solidFill>
              <a:srgbClr val="C0CF39"/>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sz="2000" b="1" dirty="0"/>
              <a:t>Think about this question with the person sitting next to you: </a:t>
            </a:r>
          </a:p>
          <a:p>
            <a:pPr marL="457200" indent="-457200" algn="ctr">
              <a:buFont typeface="+mj-lt"/>
              <a:buAutoNum type="arabicPeriod"/>
            </a:pPr>
            <a:r>
              <a:rPr lang="en-GB" sz="2000" dirty="0"/>
              <a:t>Are you surprised that Hamas won the 2006 election? Why/why not?</a:t>
            </a:r>
          </a:p>
        </p:txBody>
      </p:sp>
    </p:spTree>
    <p:extLst>
      <p:ext uri="{BB962C8B-B14F-4D97-AF65-F5344CB8AC3E}">
        <p14:creationId xmlns:p14="http://schemas.microsoft.com/office/powerpoint/2010/main" val="3398641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3CBAB1-2A25-E840-A30E-41EF02F67246}"/>
              </a:ext>
            </a:extLst>
          </p:cNvPr>
          <p:cNvSpPr>
            <a:spLocks noGrp="1"/>
          </p:cNvSpPr>
          <p:nvPr>
            <p:ph type="title"/>
          </p:nvPr>
        </p:nvSpPr>
        <p:spPr>
          <a:xfrm>
            <a:off x="667512" y="299474"/>
            <a:ext cx="10853928" cy="1325563"/>
          </a:xfrm>
        </p:spPr>
        <p:txBody>
          <a:bodyPr>
            <a:noAutofit/>
          </a:bodyPr>
          <a:lstStyle/>
          <a:p>
            <a:r>
              <a:rPr lang="en-GB" sz="3200" b="1" dirty="0"/>
              <a:t>14c. How did the international community respond? </a:t>
            </a:r>
            <a:br>
              <a:rPr lang="en-GB" sz="3200" b="1" dirty="0"/>
            </a:br>
            <a:r>
              <a:rPr lang="en-GB" sz="2000" b="1" i="1" dirty="0"/>
              <a:t>Extracts from ‘Hamas celebrates election victory’ The Guardian, 26</a:t>
            </a:r>
            <a:r>
              <a:rPr lang="en-GB" sz="2000" b="1" i="1" baseline="30000" dirty="0"/>
              <a:t>th</a:t>
            </a:r>
            <a:r>
              <a:rPr lang="en-GB" sz="2000" b="1" i="1" dirty="0"/>
              <a:t> Jan 2006</a:t>
            </a:r>
            <a:endParaRPr lang="en-GB" sz="3200" b="1" i="1"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B05E9D2-99B2-E04B-9099-3A69D10F2DDE}"/>
              </a:ext>
            </a:extLst>
          </p:cNvPr>
          <p:cNvSpPr txBox="1"/>
          <p:nvPr/>
        </p:nvSpPr>
        <p:spPr>
          <a:xfrm>
            <a:off x="863002" y="2501468"/>
            <a:ext cx="4774350" cy="1200329"/>
          </a:xfrm>
          <a:prstGeom prst="rect">
            <a:avLst/>
          </a:prstGeom>
          <a:noFill/>
        </p:spPr>
        <p:txBody>
          <a:bodyPr wrap="square" rtlCol="0">
            <a:spAutoFit/>
          </a:bodyPr>
          <a:lstStyle/>
          <a:p>
            <a:pPr algn="ctr" fontAlgn="base"/>
            <a:r>
              <a:rPr lang="en-GB" dirty="0">
                <a:latin typeface="Times New Roman" panose="02020603050405020304" pitchFamily="18" charset="0"/>
                <a:cs typeface="Times New Roman" panose="02020603050405020304" pitchFamily="18" charset="0"/>
              </a:rPr>
              <a:t>“Mr Bush said a party that advocated the destruction of Israel would never be partner for peace, but also hailed the result as an example of democracy in action”</a:t>
            </a:r>
          </a:p>
        </p:txBody>
      </p:sp>
      <p:sp>
        <p:nvSpPr>
          <p:cNvPr id="13" name="Rectangle 12">
            <a:extLst>
              <a:ext uri="{FF2B5EF4-FFF2-40B4-BE49-F238E27FC236}">
                <a16:creationId xmlns:a16="http://schemas.microsoft.com/office/drawing/2014/main" id="{D3D03BD7-C6ED-1A48-BB9C-F1CFAC362425}"/>
              </a:ext>
            </a:extLst>
          </p:cNvPr>
          <p:cNvSpPr/>
          <p:nvPr/>
        </p:nvSpPr>
        <p:spPr>
          <a:xfrm>
            <a:off x="863003" y="3919468"/>
            <a:ext cx="4774349" cy="1754326"/>
          </a:xfrm>
          <a:prstGeom prst="rect">
            <a:avLst/>
          </a:prstGeom>
        </p:spPr>
        <p:txBody>
          <a:bodyPr wrap="square">
            <a:spAutoFit/>
          </a:bodyPr>
          <a:lstStyle/>
          <a:p>
            <a:pPr algn="ctr" fontAlgn="base"/>
            <a:r>
              <a:rPr lang="en-GB" dirty="0">
                <a:latin typeface="Times New Roman" panose="02020603050405020304" pitchFamily="18" charset="0"/>
                <a:cs typeface="Times New Roman" panose="02020603050405020304" pitchFamily="18" charset="0"/>
              </a:rPr>
              <a:t>“…acting Israeli prime minister, said Israel could not trust a Palestinian leadership in which Hamas had a role. ‘Israel can't accept a situation in which Hamas, in its present form as a terror group calling for the destruction of Israel, will be part of the Palestinian Authority without disarming’”</a:t>
            </a:r>
          </a:p>
        </p:txBody>
      </p:sp>
      <p:sp>
        <p:nvSpPr>
          <p:cNvPr id="14" name="TextBox 13">
            <a:extLst>
              <a:ext uri="{FF2B5EF4-FFF2-40B4-BE49-F238E27FC236}">
                <a16:creationId xmlns:a16="http://schemas.microsoft.com/office/drawing/2014/main" id="{E24F395C-891E-C243-BA8D-0D7E20C65BB5}"/>
              </a:ext>
            </a:extLst>
          </p:cNvPr>
          <p:cNvSpPr txBox="1"/>
          <p:nvPr/>
        </p:nvSpPr>
        <p:spPr>
          <a:xfrm>
            <a:off x="6183893" y="2627412"/>
            <a:ext cx="5146092" cy="31393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b="1" dirty="0">
                <a:solidFill>
                  <a:schemeClr val="tx1"/>
                </a:solidFill>
                <a:latin typeface="Calibri" panose="020F0502020204030204" pitchFamily="34" charset="0"/>
                <a:cs typeface="Calibri" panose="020F0502020204030204" pitchFamily="34" charset="0"/>
              </a:rPr>
              <a:t>When should democratic decisions be challenged?</a:t>
            </a:r>
          </a:p>
          <a:p>
            <a:pPr algn="ctr"/>
            <a:endParaRPr lang="en-GB" dirty="0">
              <a:solidFill>
                <a:schemeClr val="tx1"/>
              </a:solidFill>
              <a:latin typeface="Calibri" panose="020F0502020204030204" pitchFamily="34" charset="0"/>
              <a:cs typeface="Calibri" panose="020F0502020204030204" pitchFamily="34" charset="0"/>
            </a:endParaRPr>
          </a:p>
          <a:p>
            <a:r>
              <a:rPr lang="en-GB" dirty="0">
                <a:solidFill>
                  <a:schemeClr val="tx1"/>
                </a:solidFill>
                <a:latin typeface="Calibri" panose="020F0502020204030204" pitchFamily="34" charset="0"/>
                <a:cs typeface="Calibri" panose="020F0502020204030204" pitchFamily="34" charset="0"/>
              </a:rPr>
              <a:t>In small groups, imagine it is 2006 and you are foreign policy advisers. How would you advise the following respond to the Hamas victory? Prepare to present your argument to the rest of the class</a:t>
            </a:r>
          </a:p>
          <a:p>
            <a:pPr algn="ctr"/>
            <a:endParaRPr lang="en-GB"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solidFill>
                  <a:schemeClr val="tx1"/>
                </a:solidFill>
                <a:latin typeface="Calibri" panose="020F0502020204030204" pitchFamily="34" charset="0"/>
                <a:cs typeface="Calibri" panose="020F0502020204030204" pitchFamily="34" charset="0"/>
              </a:rPr>
              <a:t>Israel</a:t>
            </a:r>
          </a:p>
          <a:p>
            <a:pPr marL="285750" indent="-285750">
              <a:buFont typeface="Arial" panose="020B0604020202020204" pitchFamily="34" charset="0"/>
              <a:buChar char="•"/>
            </a:pPr>
            <a:r>
              <a:rPr lang="en-GB" dirty="0">
                <a:solidFill>
                  <a:schemeClr val="tx1"/>
                </a:solidFill>
                <a:latin typeface="Calibri" panose="020F0502020204030204" pitchFamily="34" charset="0"/>
                <a:cs typeface="Calibri" panose="020F0502020204030204" pitchFamily="34" charset="0"/>
              </a:rPr>
              <a:t>United States</a:t>
            </a:r>
          </a:p>
          <a:p>
            <a:pPr marL="285750" indent="-285750">
              <a:buFont typeface="Arial" panose="020B0604020202020204" pitchFamily="34" charset="0"/>
              <a:buChar char="•"/>
            </a:pPr>
            <a:r>
              <a:rPr lang="en-GB" dirty="0">
                <a:solidFill>
                  <a:schemeClr val="tx1"/>
                </a:solidFill>
                <a:latin typeface="Calibri" panose="020F0502020204030204" pitchFamily="34" charset="0"/>
                <a:cs typeface="Calibri" panose="020F0502020204030204" pitchFamily="34" charset="0"/>
              </a:rPr>
              <a:t>EU </a:t>
            </a:r>
          </a:p>
          <a:p>
            <a:pPr marL="285750" indent="-285750">
              <a:buFont typeface="Arial" panose="020B0604020202020204" pitchFamily="34" charset="0"/>
              <a:buChar char="•"/>
            </a:pPr>
            <a:endParaRPr lang="en-GB"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552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3CBAB1-2A25-E840-A30E-41EF02F67246}"/>
              </a:ext>
            </a:extLst>
          </p:cNvPr>
          <p:cNvSpPr>
            <a:spLocks noGrp="1"/>
          </p:cNvSpPr>
          <p:nvPr>
            <p:ph type="title"/>
          </p:nvPr>
        </p:nvSpPr>
        <p:spPr>
          <a:xfrm>
            <a:off x="602195" y="689185"/>
            <a:ext cx="2398510" cy="5576770"/>
          </a:xfrm>
        </p:spPr>
        <p:txBody>
          <a:bodyPr anchor="t">
            <a:normAutofit/>
          </a:bodyPr>
          <a:lstStyle/>
          <a:p>
            <a:r>
              <a:rPr lang="en-GB" sz="4000" b="1" dirty="0">
                <a:solidFill>
                  <a:schemeClr val="bg1"/>
                </a:solidFill>
              </a:rPr>
              <a:t>What was the response?</a:t>
            </a:r>
          </a:p>
        </p:txBody>
      </p:sp>
      <p:sp>
        <p:nvSpPr>
          <p:cNvPr id="12" name="Rectangle 11">
            <a:extLst>
              <a:ext uri="{FF2B5EF4-FFF2-40B4-BE49-F238E27FC236}">
                <a16:creationId xmlns:a16="http://schemas.microsoft.com/office/drawing/2014/main" id="{B8EAE243-3A9F-4A46-B0D9-04C723A8A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33"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hy is the Middle East Quartet still there? – Brum2Jerusalem Blog">
            <a:extLst>
              <a:ext uri="{FF2B5EF4-FFF2-40B4-BE49-F238E27FC236}">
                <a16:creationId xmlns:a16="http://schemas.microsoft.com/office/drawing/2014/main" id="{E9845E6B-1A42-A749-BEF0-E43029D921B1}"/>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3740383" y="-5933"/>
            <a:ext cx="8451606" cy="686393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62DF7B7-E680-024E-9F0E-A758BE322721}"/>
              </a:ext>
            </a:extLst>
          </p:cNvPr>
          <p:cNvSpPr>
            <a:spLocks noGrp="1"/>
          </p:cNvSpPr>
          <p:nvPr>
            <p:ph idx="1"/>
          </p:nvPr>
        </p:nvSpPr>
        <p:spPr>
          <a:xfrm>
            <a:off x="4654733" y="980387"/>
            <a:ext cx="6848154" cy="2448613"/>
          </a:xfrm>
        </p:spPr>
        <p:txBody>
          <a:bodyPr>
            <a:noAutofit/>
          </a:bodyPr>
          <a:lstStyle/>
          <a:p>
            <a:pPr>
              <a:lnSpc>
                <a:spcPct val="100000"/>
              </a:lnSpc>
            </a:pPr>
            <a:r>
              <a:rPr lang="en-GB" sz="1800" b="1" dirty="0"/>
              <a:t>Fatah</a:t>
            </a:r>
            <a:r>
              <a:rPr lang="en-GB" sz="1800" dirty="0"/>
              <a:t> refused to work with Hamas: they were rivals! </a:t>
            </a:r>
          </a:p>
          <a:p>
            <a:pPr>
              <a:lnSpc>
                <a:spcPct val="100000"/>
              </a:lnSpc>
            </a:pPr>
            <a:endParaRPr lang="en-GB" sz="1800" dirty="0"/>
          </a:p>
          <a:p>
            <a:pPr>
              <a:lnSpc>
                <a:spcPct val="100000"/>
              </a:lnSpc>
            </a:pPr>
            <a:r>
              <a:rPr lang="en-GB" sz="1800" b="1" dirty="0"/>
              <a:t>Israel</a:t>
            </a:r>
            <a:r>
              <a:rPr lang="en-GB" sz="1800" dirty="0"/>
              <a:t> launched raids and arrested Hamas officials </a:t>
            </a:r>
          </a:p>
          <a:p>
            <a:pPr>
              <a:lnSpc>
                <a:spcPct val="100000"/>
              </a:lnSpc>
            </a:pPr>
            <a:endParaRPr lang="en-GB" sz="1800" dirty="0"/>
          </a:p>
          <a:p>
            <a:pPr>
              <a:lnSpc>
                <a:spcPct val="100000"/>
              </a:lnSpc>
            </a:pPr>
            <a:r>
              <a:rPr lang="en-GB" sz="1800" dirty="0"/>
              <a:t>The UN, US, EU &amp; Russia said that unless Hamas recognised Israel and renounced violence, they would not work with it. Hamas refused to do this and so the international community withheld </a:t>
            </a:r>
            <a:r>
              <a:rPr lang="en-GB" sz="1800" b="1" dirty="0"/>
              <a:t>aid </a:t>
            </a:r>
            <a:r>
              <a:rPr lang="en-GB" sz="1800" dirty="0"/>
              <a:t>from Palestine</a:t>
            </a:r>
          </a:p>
          <a:p>
            <a:pPr>
              <a:lnSpc>
                <a:spcPct val="100000"/>
              </a:lnSpc>
            </a:pPr>
            <a:endParaRPr lang="en-GB" sz="1800" dirty="0"/>
          </a:p>
          <a:p>
            <a:pPr>
              <a:lnSpc>
                <a:spcPct val="100000"/>
              </a:lnSpc>
            </a:pPr>
            <a:r>
              <a:rPr lang="en-GB" sz="1800" dirty="0"/>
              <a:t>Eventually, Hamas took control of Gaza, and Fatah took control of the West Bank</a:t>
            </a:r>
          </a:p>
          <a:p>
            <a:pPr>
              <a:lnSpc>
                <a:spcPct val="100000"/>
              </a:lnSpc>
            </a:pPr>
            <a:r>
              <a:rPr lang="en-GB" sz="1800" dirty="0"/>
              <a:t>Palestinians felt that this was </a:t>
            </a:r>
            <a:r>
              <a:rPr lang="en-GB" sz="1800" b="1" dirty="0"/>
              <a:t>unfair</a:t>
            </a:r>
            <a:r>
              <a:rPr lang="en-GB" sz="1800" dirty="0"/>
              <a:t>: they had democratically voted Hamas into power</a:t>
            </a:r>
          </a:p>
          <a:p>
            <a:pPr>
              <a:lnSpc>
                <a:spcPct val="100000"/>
              </a:lnSpc>
            </a:pPr>
            <a:r>
              <a:rPr lang="en-GB" sz="1800" dirty="0"/>
              <a:t>What do you think? When should democratic decisions be challenged?</a:t>
            </a:r>
          </a:p>
          <a:p>
            <a:pPr marL="0" indent="0">
              <a:lnSpc>
                <a:spcPct val="100000"/>
              </a:lnSpc>
              <a:buNone/>
            </a:pPr>
            <a:endParaRPr lang="en-GB" sz="1800" dirty="0"/>
          </a:p>
        </p:txBody>
      </p:sp>
      <p:sp>
        <p:nvSpPr>
          <p:cNvPr id="9" name="Content Placeholder 2">
            <a:extLst>
              <a:ext uri="{FF2B5EF4-FFF2-40B4-BE49-F238E27FC236}">
                <a16:creationId xmlns:a16="http://schemas.microsoft.com/office/drawing/2014/main" id="{F36C4824-0904-9D49-B30B-4B71FD28827E}"/>
              </a:ext>
            </a:extLst>
          </p:cNvPr>
          <p:cNvSpPr txBox="1">
            <a:spLocks/>
          </p:cNvSpPr>
          <p:nvPr/>
        </p:nvSpPr>
        <p:spPr>
          <a:xfrm>
            <a:off x="4654733" y="3508169"/>
            <a:ext cx="6848154" cy="19274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dirty="0"/>
          </a:p>
        </p:txBody>
      </p:sp>
    </p:spTree>
    <p:extLst>
      <p:ext uri="{BB962C8B-B14F-4D97-AF65-F5344CB8AC3E}">
        <p14:creationId xmlns:p14="http://schemas.microsoft.com/office/powerpoint/2010/main" val="329751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2118B4-ABEB-F74A-9AAD-50AB4714EF34}"/>
              </a:ext>
            </a:extLst>
          </p:cNvPr>
          <p:cNvSpPr>
            <a:spLocks noGrp="1"/>
          </p:cNvSpPr>
          <p:nvPr>
            <p:ph type="title"/>
          </p:nvPr>
        </p:nvSpPr>
        <p:spPr>
          <a:xfrm>
            <a:off x="587130" y="1027579"/>
            <a:ext cx="3600860" cy="4480560"/>
          </a:xfrm>
        </p:spPr>
        <p:txBody>
          <a:bodyPr>
            <a:normAutofit/>
          </a:bodyPr>
          <a:lstStyle/>
          <a:p>
            <a:pPr algn="ctr"/>
            <a:r>
              <a:rPr lang="en-GB" sz="5400" dirty="0"/>
              <a:t>Plenary:</a:t>
            </a:r>
            <a:br>
              <a:rPr lang="en-GB" sz="5400" dirty="0"/>
            </a:br>
            <a:r>
              <a:rPr lang="en-GB" sz="5400" dirty="0"/>
              <a:t>5 features</a:t>
            </a:r>
          </a:p>
        </p:txBody>
      </p:sp>
      <p:sp>
        <p:nvSpPr>
          <p:cNvPr id="1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F23B3FD-4A92-3E4B-9C66-031B2EDD97C5}"/>
              </a:ext>
            </a:extLst>
          </p:cNvPr>
          <p:cNvSpPr>
            <a:spLocks noGrp="1"/>
          </p:cNvSpPr>
          <p:nvPr>
            <p:ph idx="1"/>
          </p:nvPr>
        </p:nvSpPr>
        <p:spPr>
          <a:xfrm>
            <a:off x="5217857" y="1027579"/>
            <a:ext cx="6132895" cy="4480560"/>
          </a:xfrm>
        </p:spPr>
        <p:txBody>
          <a:bodyPr anchor="ctr">
            <a:normAutofit/>
          </a:bodyPr>
          <a:lstStyle/>
          <a:p>
            <a:pPr marL="0" indent="0" algn="ctr">
              <a:buNone/>
            </a:pPr>
            <a:r>
              <a:rPr lang="en-GB" sz="3200" dirty="0"/>
              <a:t>With the person next to you, can you summarise today’s lesson in 5 words?</a:t>
            </a:r>
          </a:p>
        </p:txBody>
      </p:sp>
    </p:spTree>
    <p:extLst>
      <p:ext uri="{BB962C8B-B14F-4D97-AF65-F5344CB8AC3E}">
        <p14:creationId xmlns:p14="http://schemas.microsoft.com/office/powerpoint/2010/main" val="554466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4C166-35B0-064F-91F7-10D6267D256A}"/>
              </a:ext>
            </a:extLst>
          </p:cNvPr>
          <p:cNvSpPr>
            <a:spLocks noGrp="1"/>
          </p:cNvSpPr>
          <p:nvPr>
            <p:ph type="title"/>
          </p:nvPr>
        </p:nvSpPr>
        <p:spPr>
          <a:xfrm>
            <a:off x="378635" y="732920"/>
            <a:ext cx="3132944" cy="5504688"/>
          </a:xfrm>
        </p:spPr>
        <p:txBody>
          <a:bodyPr>
            <a:normAutofit/>
          </a:bodyPr>
          <a:lstStyle/>
          <a:p>
            <a:r>
              <a:rPr lang="en-GB" dirty="0">
                <a:solidFill>
                  <a:schemeClr val="accent5"/>
                </a:solidFill>
              </a:rPr>
              <a:t>Homework: </a:t>
            </a:r>
          </a:p>
        </p:txBody>
      </p:sp>
      <p:graphicFrame>
        <p:nvGraphicFramePr>
          <p:cNvPr id="12" name="Content Placeholder 2">
            <a:extLst>
              <a:ext uri="{FF2B5EF4-FFF2-40B4-BE49-F238E27FC236}">
                <a16:creationId xmlns:a16="http://schemas.microsoft.com/office/drawing/2014/main" id="{4176BBB7-7B0A-4081-91F9-7D8BB3AEABDF}"/>
              </a:ext>
            </a:extLst>
          </p:cNvPr>
          <p:cNvGraphicFramePr>
            <a:graphicFrameLocks noGrp="1"/>
          </p:cNvGraphicFramePr>
          <p:nvPr>
            <p:ph idx="1"/>
            <p:extLst>
              <p:ext uri="{D42A27DB-BD31-4B8C-83A1-F6EECF244321}">
                <p14:modId xmlns:p14="http://schemas.microsoft.com/office/powerpoint/2010/main" val="2995601222"/>
              </p:ext>
            </p:extLst>
          </p:nvPr>
        </p:nvGraphicFramePr>
        <p:xfrm>
          <a:off x="3511579" y="620392"/>
          <a:ext cx="8074002"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6742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C53DACE-4437-AF46-9254-6E8B9C28CC35}"/>
              </a:ext>
            </a:extLst>
          </p:cNvPr>
          <p:cNvSpPr>
            <a:spLocks noGrp="1"/>
          </p:cNvSpPr>
          <p:nvPr>
            <p:ph type="title"/>
          </p:nvPr>
        </p:nvSpPr>
        <p:spPr>
          <a:xfrm>
            <a:off x="542160" y="552091"/>
            <a:ext cx="3600860" cy="5431536"/>
          </a:xfrm>
        </p:spPr>
        <p:txBody>
          <a:bodyPr>
            <a:normAutofit/>
          </a:bodyPr>
          <a:lstStyle/>
          <a:p>
            <a:pPr algn="ctr"/>
            <a:r>
              <a:rPr lang="en-GB" sz="4800" b="1" dirty="0"/>
              <a:t>Learning objectives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174F646-04D5-FA41-A9AD-C6143C360A5B}"/>
              </a:ext>
            </a:extLst>
          </p:cNvPr>
          <p:cNvSpPr>
            <a:spLocks noGrp="1"/>
          </p:cNvSpPr>
          <p:nvPr>
            <p:ph idx="1"/>
          </p:nvPr>
        </p:nvSpPr>
        <p:spPr>
          <a:xfrm>
            <a:off x="5281587" y="1299121"/>
            <a:ext cx="6348109" cy="4259758"/>
          </a:xfrm>
        </p:spPr>
        <p:txBody>
          <a:bodyPr anchor="ctr">
            <a:normAutofit/>
          </a:bodyPr>
          <a:lstStyle/>
          <a:p>
            <a:pPr marL="0" indent="0">
              <a:buNone/>
            </a:pPr>
            <a:r>
              <a:rPr lang="en-GB" dirty="0"/>
              <a:t>By the end of this lesson, you should be able to: </a:t>
            </a:r>
          </a:p>
          <a:p>
            <a:r>
              <a:rPr lang="en-GB" dirty="0"/>
              <a:t>Describe Hamas</a:t>
            </a:r>
          </a:p>
          <a:p>
            <a:r>
              <a:rPr lang="en-GB" dirty="0"/>
              <a:t>Explain the results of the 2006 election</a:t>
            </a:r>
          </a:p>
          <a:p>
            <a:r>
              <a:rPr lang="en-GB" dirty="0"/>
              <a:t>Discuss the response to the election results</a:t>
            </a:r>
          </a:p>
        </p:txBody>
      </p:sp>
    </p:spTree>
    <p:extLst>
      <p:ext uri="{BB962C8B-B14F-4D97-AF65-F5344CB8AC3E}">
        <p14:creationId xmlns:p14="http://schemas.microsoft.com/office/powerpoint/2010/main" val="1473506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F208E72-446B-044B-8683-119C90C9431A}"/>
              </a:ext>
            </a:extLst>
          </p:cNvPr>
          <p:cNvSpPr>
            <a:spLocks noGrp="1"/>
          </p:cNvSpPr>
          <p:nvPr>
            <p:ph type="title"/>
          </p:nvPr>
        </p:nvSpPr>
        <p:spPr>
          <a:xfrm>
            <a:off x="433467" y="472158"/>
            <a:ext cx="4101809" cy="5504688"/>
          </a:xfrm>
        </p:spPr>
        <p:txBody>
          <a:bodyPr>
            <a:noAutofit/>
          </a:bodyPr>
          <a:lstStyle/>
          <a:p>
            <a:r>
              <a:rPr lang="en-GB" sz="2400" u="sng" dirty="0">
                <a:solidFill>
                  <a:schemeClr val="bg1"/>
                </a:solidFill>
              </a:rPr>
              <a:t>Keywords:</a:t>
            </a:r>
            <a:br>
              <a:rPr lang="en-GB" sz="2400" dirty="0">
                <a:solidFill>
                  <a:schemeClr val="bg1"/>
                </a:solidFill>
              </a:rPr>
            </a:br>
            <a:br>
              <a:rPr lang="en-GB" sz="2400" dirty="0">
                <a:solidFill>
                  <a:schemeClr val="bg1"/>
                </a:solidFill>
              </a:rPr>
            </a:br>
            <a:r>
              <a:rPr lang="en-GB" sz="2400" dirty="0">
                <a:solidFill>
                  <a:schemeClr val="bg1"/>
                </a:solidFill>
              </a:rPr>
              <a:t>Have you come across any of these before? Discuss this with the person sitting next to you </a:t>
            </a:r>
            <a:br>
              <a:rPr lang="en-GB" sz="2400" dirty="0">
                <a:solidFill>
                  <a:schemeClr val="bg1"/>
                </a:solidFill>
              </a:rPr>
            </a:br>
            <a:br>
              <a:rPr lang="en-GB" sz="2400" dirty="0">
                <a:solidFill>
                  <a:schemeClr val="bg1"/>
                </a:solidFill>
              </a:rPr>
            </a:br>
            <a:endParaRPr lang="en-GB" sz="2400" dirty="0">
              <a:solidFill>
                <a:schemeClr val="bg1"/>
              </a:solidFill>
            </a:endParaRPr>
          </a:p>
        </p:txBody>
      </p:sp>
      <p:graphicFrame>
        <p:nvGraphicFramePr>
          <p:cNvPr id="5" name="Content Placeholder 2">
            <a:extLst>
              <a:ext uri="{FF2B5EF4-FFF2-40B4-BE49-F238E27FC236}">
                <a16:creationId xmlns:a16="http://schemas.microsoft.com/office/drawing/2014/main" id="{9EE61658-A8EF-4193-8F5D-0096CF0F1B3F}"/>
              </a:ext>
            </a:extLst>
          </p:cNvPr>
          <p:cNvGraphicFramePr>
            <a:graphicFrameLocks noGrp="1"/>
          </p:cNvGraphicFramePr>
          <p:nvPr>
            <p:ph idx="1"/>
            <p:extLst>
              <p:ext uri="{D42A27DB-BD31-4B8C-83A1-F6EECF244321}">
                <p14:modId xmlns:p14="http://schemas.microsoft.com/office/powerpoint/2010/main" val="689215102"/>
              </p:ext>
            </p:extLst>
          </p:nvPr>
        </p:nvGraphicFramePr>
        <p:xfrm>
          <a:off x="5773189" y="1446512"/>
          <a:ext cx="5716446" cy="3964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A1CFF1FE-A7FB-2F4B-8716-BE4C8CA79F8D}"/>
              </a:ext>
            </a:extLst>
          </p:cNvPr>
          <p:cNvSpPr txBox="1">
            <a:spLocks/>
          </p:cNvSpPr>
          <p:nvPr/>
        </p:nvSpPr>
        <p:spPr>
          <a:xfrm>
            <a:off x="433467" y="3710610"/>
            <a:ext cx="4101809" cy="6724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sz="2400" dirty="0">
                <a:solidFill>
                  <a:schemeClr val="bg1"/>
                </a:solidFill>
              </a:rPr>
            </a:br>
            <a:r>
              <a:rPr lang="en-GB" sz="2400" dirty="0">
                <a:solidFill>
                  <a:schemeClr val="bg1"/>
                </a:solidFill>
              </a:rPr>
              <a:t>Add these to your glossary</a:t>
            </a:r>
          </a:p>
        </p:txBody>
      </p:sp>
    </p:spTree>
    <p:extLst>
      <p:ext uri="{BB962C8B-B14F-4D97-AF65-F5344CB8AC3E}">
        <p14:creationId xmlns:p14="http://schemas.microsoft.com/office/powerpoint/2010/main" val="358731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665D78-E2F3-0B44-B2BC-6168BCC232DA}"/>
              </a:ext>
            </a:extLst>
          </p:cNvPr>
          <p:cNvSpPr>
            <a:spLocks noGrp="1"/>
          </p:cNvSpPr>
          <p:nvPr>
            <p:ph type="title"/>
          </p:nvPr>
        </p:nvSpPr>
        <p:spPr>
          <a:xfrm>
            <a:off x="716868" y="272668"/>
            <a:ext cx="10515600" cy="1325563"/>
          </a:xfrm>
        </p:spPr>
        <p:txBody>
          <a:bodyPr lIns="90000">
            <a:noAutofit/>
          </a:bodyPr>
          <a:lstStyle/>
          <a:p>
            <a:r>
              <a:rPr lang="en-GB" sz="3600" b="1" dirty="0"/>
              <a:t>14a. Life under occupation </a:t>
            </a:r>
            <a:br>
              <a:rPr lang="en-GB" sz="3600" b="1" dirty="0"/>
            </a:br>
            <a:r>
              <a:rPr lang="en-GB" sz="2000" b="1" dirty="0"/>
              <a:t>In pairs, answer the questions below:</a:t>
            </a:r>
            <a:endParaRPr lang="en-GB" sz="3600" b="1" dirty="0"/>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B90B5C8-C2DE-4244-A8C4-A7FCBDFDB734}"/>
              </a:ext>
            </a:extLst>
          </p:cNvPr>
          <p:cNvSpPr>
            <a:spLocks noGrp="1"/>
          </p:cNvSpPr>
          <p:nvPr>
            <p:ph idx="1"/>
          </p:nvPr>
        </p:nvSpPr>
        <p:spPr>
          <a:xfrm>
            <a:off x="716868" y="2095764"/>
            <a:ext cx="5758883" cy="4251960"/>
          </a:xfrm>
        </p:spPr>
        <p:txBody>
          <a:bodyPr>
            <a:normAutofit/>
          </a:bodyPr>
          <a:lstStyle/>
          <a:p>
            <a:pPr marL="457200" indent="-457200">
              <a:buAutoNum type="arabicPeriod"/>
            </a:pPr>
            <a:r>
              <a:rPr lang="en-GB" sz="1800" dirty="0"/>
              <a:t>What is occupation? (You can use your glossary)</a:t>
            </a:r>
          </a:p>
          <a:p>
            <a:pPr marL="457200" indent="-457200">
              <a:buAutoNum type="arabicPeriod"/>
            </a:pPr>
            <a:endParaRPr lang="en-GB" sz="1800" dirty="0"/>
          </a:p>
          <a:p>
            <a:pPr marL="457200" indent="-457200">
              <a:buAutoNum type="arabicPeriod"/>
            </a:pPr>
            <a:r>
              <a:rPr lang="en-GB" sz="1800" dirty="0"/>
              <a:t>By 2006, Palestinians had been living under occupation or annexation* by Israel for many years. Match up the area of Palestine below with its year of occupation or annexation</a:t>
            </a:r>
          </a:p>
          <a:p>
            <a:endParaRPr lang="en-GB" sz="1800" dirty="0"/>
          </a:p>
          <a:p>
            <a:endParaRPr lang="en-GB" sz="1800" dirty="0"/>
          </a:p>
          <a:p>
            <a:endParaRPr lang="en-GB" sz="1800" dirty="0"/>
          </a:p>
          <a:p>
            <a:endParaRPr lang="en-GB" sz="1800" dirty="0"/>
          </a:p>
          <a:p>
            <a:endParaRPr lang="en-GB" sz="1800" dirty="0"/>
          </a:p>
          <a:p>
            <a:endParaRPr lang="en-GB" sz="1800" dirty="0"/>
          </a:p>
        </p:txBody>
      </p:sp>
      <p:sp>
        <p:nvSpPr>
          <p:cNvPr id="9" name="TextBox 8">
            <a:extLst>
              <a:ext uri="{FF2B5EF4-FFF2-40B4-BE49-F238E27FC236}">
                <a16:creationId xmlns:a16="http://schemas.microsoft.com/office/drawing/2014/main" id="{698537EB-1FAA-B149-A608-AE1F9F40A090}"/>
              </a:ext>
            </a:extLst>
          </p:cNvPr>
          <p:cNvSpPr txBox="1"/>
          <p:nvPr/>
        </p:nvSpPr>
        <p:spPr>
          <a:xfrm>
            <a:off x="3654057" y="4878374"/>
            <a:ext cx="1987283" cy="400110"/>
          </a:xfrm>
          <a:prstGeom prst="rect">
            <a:avLst/>
          </a:prstGeom>
          <a:noFill/>
          <a:ln w="38100">
            <a:solidFill>
              <a:schemeClr val="accent2"/>
            </a:solidFill>
            <a:prstDash val="sys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effectLst/>
                <a:uLnTx/>
                <a:uFillTx/>
                <a:latin typeface="Courier" pitchFamily="2" charset="0"/>
              </a:rPr>
              <a:t>1967</a:t>
            </a:r>
          </a:p>
        </p:txBody>
      </p:sp>
      <p:sp>
        <p:nvSpPr>
          <p:cNvPr id="11" name="TextBox 10">
            <a:extLst>
              <a:ext uri="{FF2B5EF4-FFF2-40B4-BE49-F238E27FC236}">
                <a16:creationId xmlns:a16="http://schemas.microsoft.com/office/drawing/2014/main" id="{69C7DD6D-9E60-7D4B-B9C3-1C28436DA699}"/>
              </a:ext>
            </a:extLst>
          </p:cNvPr>
          <p:cNvSpPr txBox="1"/>
          <p:nvPr/>
        </p:nvSpPr>
        <p:spPr>
          <a:xfrm>
            <a:off x="3654056" y="6115769"/>
            <a:ext cx="1983219" cy="400110"/>
          </a:xfrm>
          <a:prstGeom prst="rect">
            <a:avLst/>
          </a:prstGeom>
          <a:noFill/>
          <a:ln w="38100">
            <a:solidFill>
              <a:schemeClr val="accent2"/>
            </a:solidFill>
            <a:prstDash val="sys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effectLst/>
                <a:uLnTx/>
                <a:uFillTx/>
                <a:latin typeface="Courier" pitchFamily="2" charset="0"/>
              </a:rPr>
              <a:t>1980</a:t>
            </a:r>
          </a:p>
        </p:txBody>
      </p:sp>
      <p:sp>
        <p:nvSpPr>
          <p:cNvPr id="14" name="TextBox 13">
            <a:extLst>
              <a:ext uri="{FF2B5EF4-FFF2-40B4-BE49-F238E27FC236}">
                <a16:creationId xmlns:a16="http://schemas.microsoft.com/office/drawing/2014/main" id="{F71551D5-C094-D342-8095-AC69D32CDE89}"/>
              </a:ext>
            </a:extLst>
          </p:cNvPr>
          <p:cNvSpPr txBox="1"/>
          <p:nvPr/>
        </p:nvSpPr>
        <p:spPr>
          <a:xfrm>
            <a:off x="3654057" y="5500266"/>
            <a:ext cx="1983219" cy="400110"/>
          </a:xfrm>
          <a:prstGeom prst="rect">
            <a:avLst/>
          </a:prstGeom>
          <a:noFill/>
          <a:ln w="38100">
            <a:solidFill>
              <a:schemeClr val="accent2"/>
            </a:solidFill>
            <a:prstDash val="sys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effectLst/>
                <a:uLnTx/>
                <a:uFillTx/>
                <a:latin typeface="Courier" pitchFamily="2" charset="0"/>
              </a:rPr>
              <a:t>1967</a:t>
            </a:r>
          </a:p>
        </p:txBody>
      </p:sp>
      <p:sp>
        <p:nvSpPr>
          <p:cNvPr id="15" name="TextBox 14">
            <a:extLst>
              <a:ext uri="{FF2B5EF4-FFF2-40B4-BE49-F238E27FC236}">
                <a16:creationId xmlns:a16="http://schemas.microsoft.com/office/drawing/2014/main" id="{6BDE07B4-A368-D44F-B725-28CDBC9CAA64}"/>
              </a:ext>
            </a:extLst>
          </p:cNvPr>
          <p:cNvSpPr txBox="1"/>
          <p:nvPr/>
        </p:nvSpPr>
        <p:spPr>
          <a:xfrm>
            <a:off x="1838429" y="6115769"/>
            <a:ext cx="1016044" cy="400110"/>
          </a:xfrm>
          <a:prstGeom prst="rect">
            <a:avLst/>
          </a:prstGeom>
          <a:noFill/>
          <a:ln w="38100">
            <a:solidFill>
              <a:schemeClr val="accent2"/>
            </a:solidFill>
            <a:prstDash val="sysDot"/>
          </a:ln>
        </p:spPr>
        <p:txBody>
          <a:bodyPr wrap="square" rtlCol="0">
            <a:spAutoFit/>
          </a:bodyPr>
          <a:lstStyle/>
          <a:p>
            <a:pPr marL="52388" lvl="1" algn="ctr"/>
            <a:r>
              <a:rPr lang="en-GB" sz="2000" dirty="0">
                <a:solidFill>
                  <a:schemeClr val="accent4"/>
                </a:solidFill>
                <a:latin typeface="Calibri" panose="020F0502020204030204" pitchFamily="34" charset="0"/>
                <a:cs typeface="Calibri" panose="020F0502020204030204" pitchFamily="34" charset="0"/>
              </a:rPr>
              <a:t>Gaza</a:t>
            </a:r>
          </a:p>
        </p:txBody>
      </p:sp>
      <p:sp>
        <p:nvSpPr>
          <p:cNvPr id="16" name="TextBox 15">
            <a:extLst>
              <a:ext uri="{FF2B5EF4-FFF2-40B4-BE49-F238E27FC236}">
                <a16:creationId xmlns:a16="http://schemas.microsoft.com/office/drawing/2014/main" id="{8B1C3C95-D8DB-2C4B-82E2-89B6339351EB}"/>
              </a:ext>
            </a:extLst>
          </p:cNvPr>
          <p:cNvSpPr txBox="1"/>
          <p:nvPr/>
        </p:nvSpPr>
        <p:spPr>
          <a:xfrm>
            <a:off x="1633620" y="4873679"/>
            <a:ext cx="1520494" cy="400110"/>
          </a:xfrm>
          <a:prstGeom prst="rect">
            <a:avLst/>
          </a:prstGeom>
          <a:noFill/>
          <a:ln w="38100">
            <a:solidFill>
              <a:schemeClr val="accent2"/>
            </a:solidFill>
            <a:prstDash val="sysDot"/>
          </a:ln>
        </p:spPr>
        <p:txBody>
          <a:bodyPr wrap="square" rtlCol="0">
            <a:spAutoFit/>
          </a:bodyPr>
          <a:lstStyle/>
          <a:p>
            <a:pPr algn="ctr">
              <a:defRPr/>
            </a:pPr>
            <a:r>
              <a:rPr lang="en-GB" sz="2000" dirty="0">
                <a:solidFill>
                  <a:schemeClr val="accent5"/>
                </a:solidFill>
                <a:latin typeface="Calibri" panose="020F0502020204030204" pitchFamily="34" charset="0"/>
                <a:cs typeface="Calibri" panose="020F0502020204030204" pitchFamily="34" charset="0"/>
              </a:rPr>
              <a:t>West Bank</a:t>
            </a:r>
          </a:p>
        </p:txBody>
      </p:sp>
      <p:sp>
        <p:nvSpPr>
          <p:cNvPr id="17" name="TextBox 16">
            <a:extLst>
              <a:ext uri="{FF2B5EF4-FFF2-40B4-BE49-F238E27FC236}">
                <a16:creationId xmlns:a16="http://schemas.microsoft.com/office/drawing/2014/main" id="{1FBD4A96-9527-E445-A89F-F0C11487F8CC}"/>
              </a:ext>
            </a:extLst>
          </p:cNvPr>
          <p:cNvSpPr txBox="1"/>
          <p:nvPr/>
        </p:nvSpPr>
        <p:spPr>
          <a:xfrm>
            <a:off x="1315184" y="5500266"/>
            <a:ext cx="2104366" cy="400110"/>
          </a:xfrm>
          <a:prstGeom prst="rect">
            <a:avLst/>
          </a:prstGeom>
          <a:noFill/>
          <a:ln w="38100">
            <a:solidFill>
              <a:schemeClr val="accent2"/>
            </a:solidFill>
            <a:prstDash val="sys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East Jerusalem</a:t>
            </a:r>
          </a:p>
        </p:txBody>
      </p:sp>
      <p:sp>
        <p:nvSpPr>
          <p:cNvPr id="4" name="Rectangle 3">
            <a:extLst>
              <a:ext uri="{FF2B5EF4-FFF2-40B4-BE49-F238E27FC236}">
                <a16:creationId xmlns:a16="http://schemas.microsoft.com/office/drawing/2014/main" id="{87A81B03-833A-5242-9FD8-797C2360B44B}"/>
              </a:ext>
            </a:extLst>
          </p:cNvPr>
          <p:cNvSpPr/>
          <p:nvPr/>
        </p:nvSpPr>
        <p:spPr>
          <a:xfrm>
            <a:off x="6831411" y="2091840"/>
            <a:ext cx="4788108" cy="1877437"/>
          </a:xfrm>
          <a:prstGeom prst="rect">
            <a:avLst/>
          </a:prstGeom>
        </p:spPr>
        <p:txBody>
          <a:bodyPr wrap="square">
            <a:spAutoFit/>
          </a:bodyPr>
          <a:lstStyle/>
          <a:p>
            <a:r>
              <a:rPr lang="en-GB" dirty="0"/>
              <a:t>3. What do you already know about the living conditions under occupation? </a:t>
            </a:r>
            <a:endParaRPr lang="en-GB" dirty="0">
              <a:solidFill>
                <a:schemeClr val="accent6"/>
              </a:solidFill>
            </a:endParaRPr>
          </a:p>
          <a:p>
            <a:pPr marL="342900" indent="-342900">
              <a:buFont typeface="Arial" panose="020B0604020202020204" pitchFamily="34" charset="0"/>
              <a:buChar char="•"/>
            </a:pPr>
            <a:endParaRPr lang="en-GB" sz="2000" dirty="0">
              <a:solidFill>
                <a:schemeClr val="accent6"/>
              </a:solidFill>
            </a:endParaRPr>
          </a:p>
          <a:p>
            <a:pPr marL="342900" indent="-342900">
              <a:buFont typeface="Arial" panose="020B0604020202020204" pitchFamily="34" charset="0"/>
              <a:buChar char="•"/>
            </a:pPr>
            <a:endParaRPr lang="en-GB" sz="2000" dirty="0">
              <a:solidFill>
                <a:schemeClr val="accent6"/>
              </a:solidFill>
            </a:endParaRPr>
          </a:p>
          <a:p>
            <a:endParaRPr lang="en-GB" sz="2000" dirty="0">
              <a:solidFill>
                <a:schemeClr val="accent6"/>
              </a:solidFill>
            </a:endParaRPr>
          </a:p>
          <a:p>
            <a:endParaRPr lang="en-GB" sz="2000" dirty="0">
              <a:solidFill>
                <a:schemeClr val="accent6"/>
              </a:solidFill>
            </a:endParaRPr>
          </a:p>
        </p:txBody>
      </p:sp>
      <p:sp>
        <p:nvSpPr>
          <p:cNvPr id="5" name="Rectangle 4">
            <a:extLst>
              <a:ext uri="{FF2B5EF4-FFF2-40B4-BE49-F238E27FC236}">
                <a16:creationId xmlns:a16="http://schemas.microsoft.com/office/drawing/2014/main" id="{1FEC8BF6-CF3E-A349-AACD-7FB60469EB2B}"/>
              </a:ext>
            </a:extLst>
          </p:cNvPr>
          <p:cNvSpPr/>
          <p:nvPr/>
        </p:nvSpPr>
        <p:spPr>
          <a:xfrm>
            <a:off x="1179652" y="3865711"/>
            <a:ext cx="5257800" cy="738664"/>
          </a:xfrm>
          <a:prstGeom prst="rect">
            <a:avLst/>
          </a:prstGeom>
        </p:spPr>
        <p:txBody>
          <a:bodyPr wrap="square">
            <a:spAutoFit/>
          </a:bodyPr>
          <a:lstStyle/>
          <a:p>
            <a:r>
              <a:rPr lang="en-GB" sz="1400" dirty="0"/>
              <a:t>*In 1980, Israel passed the </a:t>
            </a:r>
            <a:r>
              <a:rPr lang="en-GB" sz="1400" b="1" dirty="0"/>
              <a:t>Jerusalem Law </a:t>
            </a:r>
            <a:r>
              <a:rPr lang="en-GB" sz="1400" dirty="0"/>
              <a:t>which meant that it illegally </a:t>
            </a:r>
            <a:r>
              <a:rPr lang="en-GB" sz="1400" b="1" dirty="0"/>
              <a:t>annexed (forcibly acquired) </a:t>
            </a:r>
            <a:r>
              <a:rPr lang="en-GB" sz="1400" dirty="0"/>
              <a:t>East Jerusalem. This was condemned by UN Security Council Resolution 478 in 1980</a:t>
            </a:r>
            <a:endParaRPr lang="en-GB" sz="1400" b="1" dirty="0"/>
          </a:p>
        </p:txBody>
      </p:sp>
      <p:sp>
        <p:nvSpPr>
          <p:cNvPr id="6" name="Rectangle 5">
            <a:extLst>
              <a:ext uri="{FF2B5EF4-FFF2-40B4-BE49-F238E27FC236}">
                <a16:creationId xmlns:a16="http://schemas.microsoft.com/office/drawing/2014/main" id="{14D4A7C7-DB67-534C-A4F3-D4DBDDF087BD}"/>
              </a:ext>
            </a:extLst>
          </p:cNvPr>
          <p:cNvSpPr/>
          <p:nvPr/>
        </p:nvSpPr>
        <p:spPr>
          <a:xfrm>
            <a:off x="1187971" y="2362830"/>
            <a:ext cx="5257800" cy="338554"/>
          </a:xfrm>
          <a:prstGeom prst="rect">
            <a:avLst/>
          </a:prstGeom>
        </p:spPr>
        <p:txBody>
          <a:bodyPr wrap="square">
            <a:spAutoFit/>
          </a:bodyPr>
          <a:lstStyle/>
          <a:p>
            <a:r>
              <a:rPr lang="en-GB" sz="1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Invasion and temporary control over a territory</a:t>
            </a:r>
          </a:p>
        </p:txBody>
      </p:sp>
      <p:cxnSp>
        <p:nvCxnSpPr>
          <p:cNvPr id="20" name="Straight Arrow Connector 19">
            <a:extLst>
              <a:ext uri="{FF2B5EF4-FFF2-40B4-BE49-F238E27FC236}">
                <a16:creationId xmlns:a16="http://schemas.microsoft.com/office/drawing/2014/main" id="{6FA5E610-8E7E-A44A-BBB5-E1AF520BA371}"/>
              </a:ext>
            </a:extLst>
          </p:cNvPr>
          <p:cNvCxnSpPr>
            <a:endCxn id="9" idx="1"/>
          </p:cNvCxnSpPr>
          <p:nvPr/>
        </p:nvCxnSpPr>
        <p:spPr>
          <a:xfrm>
            <a:off x="3154114" y="5073734"/>
            <a:ext cx="499943" cy="4695"/>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E15BDBD-E6E7-BA4F-9341-E5B21B99986D}"/>
              </a:ext>
            </a:extLst>
          </p:cNvPr>
          <p:cNvCxnSpPr>
            <a:cxnSpLocks/>
            <a:stCxn id="17" idx="3"/>
            <a:endCxn id="11" idx="1"/>
          </p:cNvCxnSpPr>
          <p:nvPr/>
        </p:nvCxnSpPr>
        <p:spPr>
          <a:xfrm>
            <a:off x="3419550" y="5700321"/>
            <a:ext cx="234506" cy="615503"/>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1724CF8-C6E3-3240-9C00-A070378B653B}"/>
              </a:ext>
            </a:extLst>
          </p:cNvPr>
          <p:cNvCxnSpPr>
            <a:cxnSpLocks/>
            <a:endCxn id="14" idx="1"/>
          </p:cNvCxnSpPr>
          <p:nvPr/>
        </p:nvCxnSpPr>
        <p:spPr>
          <a:xfrm flipV="1">
            <a:off x="2897511" y="5700321"/>
            <a:ext cx="756546" cy="615504"/>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04F3C05D-0B8D-924D-B6C5-EAECD66D16DD}"/>
              </a:ext>
            </a:extLst>
          </p:cNvPr>
          <p:cNvSpPr/>
          <p:nvPr/>
        </p:nvSpPr>
        <p:spPr>
          <a:xfrm>
            <a:off x="6831411" y="2815115"/>
            <a:ext cx="5001880" cy="2308324"/>
          </a:xfrm>
          <a:prstGeom prst="rect">
            <a:avLst/>
          </a:prstGeom>
        </p:spPr>
        <p:txBody>
          <a:bodyPr wrap="square">
            <a:spAutoFit/>
          </a:bodyPr>
          <a:lstStyle/>
          <a:p>
            <a:r>
              <a:rPr lang="en-GB" sz="1600" dirty="0">
                <a:solidFill>
                  <a:schemeClr val="accent1"/>
                </a:solidFill>
              </a:rPr>
              <a:t>Life was very tough</a:t>
            </a:r>
          </a:p>
          <a:p>
            <a:endParaRPr lang="en-GB" sz="1600" dirty="0">
              <a:solidFill>
                <a:schemeClr val="accent1"/>
              </a:solidFill>
            </a:endParaRPr>
          </a:p>
          <a:p>
            <a:r>
              <a:rPr lang="en-GB" sz="1600" dirty="0">
                <a:solidFill>
                  <a:schemeClr val="accent1"/>
                </a:solidFill>
              </a:rPr>
              <a:t>As the size of Palestinian land got smaller due to increased Israeli settlements, Palestinian space became </a:t>
            </a:r>
            <a:r>
              <a:rPr lang="en-GB" sz="1600" b="1" dirty="0">
                <a:solidFill>
                  <a:schemeClr val="accent1"/>
                </a:solidFill>
              </a:rPr>
              <a:t>overcrowded</a:t>
            </a:r>
            <a:endParaRPr lang="en-GB" sz="1600" dirty="0">
              <a:solidFill>
                <a:schemeClr val="accent1"/>
              </a:solidFill>
            </a:endParaRPr>
          </a:p>
          <a:p>
            <a:endParaRPr lang="en-GB" sz="1600" dirty="0">
              <a:solidFill>
                <a:schemeClr val="accent1"/>
              </a:solidFill>
            </a:endParaRPr>
          </a:p>
          <a:p>
            <a:r>
              <a:rPr lang="en-GB" sz="1600" dirty="0">
                <a:solidFill>
                  <a:schemeClr val="accent1"/>
                </a:solidFill>
              </a:rPr>
              <a:t>Due to the economic restrictions on Palestinians, there was </a:t>
            </a:r>
            <a:r>
              <a:rPr lang="en-GB" sz="1600" b="1" dirty="0">
                <a:solidFill>
                  <a:schemeClr val="accent1"/>
                </a:solidFill>
              </a:rPr>
              <a:t>high unemployment</a:t>
            </a:r>
          </a:p>
          <a:p>
            <a:endParaRPr lang="en-GB" sz="1600" dirty="0">
              <a:solidFill>
                <a:schemeClr val="accent2"/>
              </a:solidFill>
            </a:endParaRPr>
          </a:p>
        </p:txBody>
      </p:sp>
      <p:sp>
        <p:nvSpPr>
          <p:cNvPr id="22" name="TextBox 21">
            <a:extLst>
              <a:ext uri="{FF2B5EF4-FFF2-40B4-BE49-F238E27FC236}">
                <a16:creationId xmlns:a16="http://schemas.microsoft.com/office/drawing/2014/main" id="{480631A1-8378-6F41-BADB-148A9FDB1B22}"/>
              </a:ext>
            </a:extLst>
          </p:cNvPr>
          <p:cNvSpPr txBox="1"/>
          <p:nvPr/>
        </p:nvSpPr>
        <p:spPr>
          <a:xfrm>
            <a:off x="7115024" y="5207131"/>
            <a:ext cx="4297470" cy="1015663"/>
          </a:xfrm>
          <a:custGeom>
            <a:avLst/>
            <a:gdLst>
              <a:gd name="connsiteX0" fmla="*/ 0 w 4297470"/>
              <a:gd name="connsiteY0" fmla="*/ 0 h 1015663"/>
              <a:gd name="connsiteX1" fmla="*/ 570950 w 4297470"/>
              <a:gd name="connsiteY1" fmla="*/ 0 h 1015663"/>
              <a:gd name="connsiteX2" fmla="*/ 1055950 w 4297470"/>
              <a:gd name="connsiteY2" fmla="*/ 0 h 1015663"/>
              <a:gd name="connsiteX3" fmla="*/ 1755823 w 4297470"/>
              <a:gd name="connsiteY3" fmla="*/ 0 h 1015663"/>
              <a:gd name="connsiteX4" fmla="*/ 2326773 w 4297470"/>
              <a:gd name="connsiteY4" fmla="*/ 0 h 1015663"/>
              <a:gd name="connsiteX5" fmla="*/ 2897723 w 4297470"/>
              <a:gd name="connsiteY5" fmla="*/ 0 h 1015663"/>
              <a:gd name="connsiteX6" fmla="*/ 3597596 w 4297470"/>
              <a:gd name="connsiteY6" fmla="*/ 0 h 1015663"/>
              <a:gd name="connsiteX7" fmla="*/ 4297470 w 4297470"/>
              <a:gd name="connsiteY7" fmla="*/ 0 h 1015663"/>
              <a:gd name="connsiteX8" fmla="*/ 4297470 w 4297470"/>
              <a:gd name="connsiteY8" fmla="*/ 528145 h 1015663"/>
              <a:gd name="connsiteX9" fmla="*/ 4297470 w 4297470"/>
              <a:gd name="connsiteY9" fmla="*/ 1015663 h 1015663"/>
              <a:gd name="connsiteX10" fmla="*/ 3769495 w 4297470"/>
              <a:gd name="connsiteY10" fmla="*/ 1015663 h 1015663"/>
              <a:gd name="connsiteX11" fmla="*/ 3155571 w 4297470"/>
              <a:gd name="connsiteY11" fmla="*/ 1015663 h 1015663"/>
              <a:gd name="connsiteX12" fmla="*/ 2584621 w 4297470"/>
              <a:gd name="connsiteY12" fmla="*/ 1015663 h 1015663"/>
              <a:gd name="connsiteX13" fmla="*/ 1884748 w 4297470"/>
              <a:gd name="connsiteY13" fmla="*/ 1015663 h 1015663"/>
              <a:gd name="connsiteX14" fmla="*/ 1184874 w 4297470"/>
              <a:gd name="connsiteY14" fmla="*/ 1015663 h 1015663"/>
              <a:gd name="connsiteX15" fmla="*/ 656899 w 4297470"/>
              <a:gd name="connsiteY15" fmla="*/ 1015663 h 1015663"/>
              <a:gd name="connsiteX16" fmla="*/ 0 w 4297470"/>
              <a:gd name="connsiteY16" fmla="*/ 1015663 h 1015663"/>
              <a:gd name="connsiteX17" fmla="*/ 0 w 4297470"/>
              <a:gd name="connsiteY17" fmla="*/ 487518 h 1015663"/>
              <a:gd name="connsiteX18" fmla="*/ 0 w 4297470"/>
              <a:gd name="connsiteY18"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97470" h="1015663" extrusionOk="0">
                <a:moveTo>
                  <a:pt x="0" y="0"/>
                </a:moveTo>
                <a:cubicBezTo>
                  <a:pt x="215611" y="23045"/>
                  <a:pt x="321359" y="-5396"/>
                  <a:pt x="570950" y="0"/>
                </a:cubicBezTo>
                <a:cubicBezTo>
                  <a:pt x="820541" y="5396"/>
                  <a:pt x="945995" y="17799"/>
                  <a:pt x="1055950" y="0"/>
                </a:cubicBezTo>
                <a:cubicBezTo>
                  <a:pt x="1165905" y="-17799"/>
                  <a:pt x="1491746" y="-18521"/>
                  <a:pt x="1755823" y="0"/>
                </a:cubicBezTo>
                <a:cubicBezTo>
                  <a:pt x="2019900" y="18521"/>
                  <a:pt x="2176333" y="-15500"/>
                  <a:pt x="2326773" y="0"/>
                </a:cubicBezTo>
                <a:cubicBezTo>
                  <a:pt x="2477213" y="15500"/>
                  <a:pt x="2782636" y="9831"/>
                  <a:pt x="2897723" y="0"/>
                </a:cubicBezTo>
                <a:cubicBezTo>
                  <a:pt x="3012810" y="-9831"/>
                  <a:pt x="3392740" y="21426"/>
                  <a:pt x="3597596" y="0"/>
                </a:cubicBezTo>
                <a:cubicBezTo>
                  <a:pt x="3802452" y="-21426"/>
                  <a:pt x="3978433" y="-18017"/>
                  <a:pt x="4297470" y="0"/>
                </a:cubicBezTo>
                <a:cubicBezTo>
                  <a:pt x="4279869" y="225982"/>
                  <a:pt x="4281898" y="344324"/>
                  <a:pt x="4297470" y="528145"/>
                </a:cubicBezTo>
                <a:cubicBezTo>
                  <a:pt x="4313042" y="711966"/>
                  <a:pt x="4276095" y="866069"/>
                  <a:pt x="4297470" y="1015663"/>
                </a:cubicBezTo>
                <a:cubicBezTo>
                  <a:pt x="4149081" y="1008646"/>
                  <a:pt x="3959750" y="1012909"/>
                  <a:pt x="3769495" y="1015663"/>
                </a:cubicBezTo>
                <a:cubicBezTo>
                  <a:pt x="3579241" y="1018417"/>
                  <a:pt x="3366871" y="990896"/>
                  <a:pt x="3155571" y="1015663"/>
                </a:cubicBezTo>
                <a:cubicBezTo>
                  <a:pt x="2944271" y="1040430"/>
                  <a:pt x="2848630" y="1014963"/>
                  <a:pt x="2584621" y="1015663"/>
                </a:cubicBezTo>
                <a:cubicBezTo>
                  <a:pt x="2320612" y="1016364"/>
                  <a:pt x="2118244" y="1011798"/>
                  <a:pt x="1884748" y="1015663"/>
                </a:cubicBezTo>
                <a:cubicBezTo>
                  <a:pt x="1651252" y="1019528"/>
                  <a:pt x="1344298" y="1042157"/>
                  <a:pt x="1184874" y="1015663"/>
                </a:cubicBezTo>
                <a:cubicBezTo>
                  <a:pt x="1025450" y="989169"/>
                  <a:pt x="848327" y="1001161"/>
                  <a:pt x="656899" y="1015663"/>
                </a:cubicBezTo>
                <a:cubicBezTo>
                  <a:pt x="465471" y="1030165"/>
                  <a:pt x="257449" y="1010636"/>
                  <a:pt x="0" y="1015663"/>
                </a:cubicBezTo>
                <a:cubicBezTo>
                  <a:pt x="-20135" y="861023"/>
                  <a:pt x="13072" y="714501"/>
                  <a:pt x="0" y="487518"/>
                </a:cubicBezTo>
                <a:cubicBezTo>
                  <a:pt x="-13072" y="260536"/>
                  <a:pt x="13081" y="221055"/>
                  <a:pt x="0" y="0"/>
                </a:cubicBezTo>
                <a:close/>
              </a:path>
            </a:pathLst>
          </a:custGeom>
          <a:noFill/>
          <a:ln w="38100">
            <a:solidFill>
              <a:schemeClr val="tx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sz="2000" dirty="0">
                <a:solidFill>
                  <a:schemeClr val="tx1"/>
                </a:solidFill>
              </a:rPr>
              <a:t>Extension question: How do you imagine Palestinians felt after 39 years of living under occupation in 2006?</a:t>
            </a:r>
          </a:p>
        </p:txBody>
      </p:sp>
    </p:spTree>
    <p:extLst>
      <p:ext uri="{BB962C8B-B14F-4D97-AF65-F5344CB8AC3E}">
        <p14:creationId xmlns:p14="http://schemas.microsoft.com/office/powerpoint/2010/main" val="323577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8" grpId="0"/>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D75A5B51-0925-4835-8511-A0DD17EAA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0D4B48-EB5C-4140-A7A5-399B9D27FE33}"/>
              </a:ext>
            </a:extLst>
          </p:cNvPr>
          <p:cNvSpPr>
            <a:spLocks noGrp="1"/>
          </p:cNvSpPr>
          <p:nvPr>
            <p:ph type="title"/>
          </p:nvPr>
        </p:nvSpPr>
        <p:spPr>
          <a:xfrm>
            <a:off x="856808" y="298824"/>
            <a:ext cx="5257800" cy="2063808"/>
          </a:xfrm>
        </p:spPr>
        <p:txBody>
          <a:bodyPr anchor="b">
            <a:noAutofit/>
          </a:bodyPr>
          <a:lstStyle/>
          <a:p>
            <a:r>
              <a:rPr lang="en-GB" b="1" dirty="0"/>
              <a:t>Palestinian nationalism</a:t>
            </a:r>
          </a:p>
        </p:txBody>
      </p:sp>
      <p:sp>
        <p:nvSpPr>
          <p:cNvPr id="16" name="Sketch line">
            <a:extLst>
              <a:ext uri="{FF2B5EF4-FFF2-40B4-BE49-F238E27FC236}">
                <a16:creationId xmlns:a16="http://schemas.microsoft.com/office/drawing/2014/main" id="{5CDFD20D-8E4F-4E3A-AF87-93F23E0D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65018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8B72485-6A24-6A41-BC1D-91023F0B6EE8}"/>
              </a:ext>
            </a:extLst>
          </p:cNvPr>
          <p:cNvSpPr>
            <a:spLocks noGrp="1"/>
          </p:cNvSpPr>
          <p:nvPr>
            <p:ph idx="1"/>
          </p:nvPr>
        </p:nvSpPr>
        <p:spPr>
          <a:xfrm>
            <a:off x="793089" y="3129999"/>
            <a:ext cx="5295015" cy="3268957"/>
          </a:xfrm>
        </p:spPr>
        <p:txBody>
          <a:bodyPr>
            <a:normAutofit/>
          </a:bodyPr>
          <a:lstStyle/>
          <a:p>
            <a:pPr marL="0" indent="0">
              <a:buNone/>
            </a:pPr>
            <a:r>
              <a:rPr lang="en-GB" dirty="0"/>
              <a:t>In small groups:</a:t>
            </a:r>
          </a:p>
          <a:p>
            <a:pPr marL="0" indent="0">
              <a:buNone/>
            </a:pPr>
            <a:r>
              <a:rPr lang="en-GB" dirty="0"/>
              <a:t>What can you remember about Palestinian nationalism? Use these images to help you</a:t>
            </a:r>
          </a:p>
          <a:p>
            <a:pPr marL="457200" lvl="1" indent="0">
              <a:buNone/>
            </a:pPr>
            <a:endParaRPr lang="en-GB" dirty="0"/>
          </a:p>
        </p:txBody>
      </p:sp>
      <p:pic>
        <p:nvPicPr>
          <p:cNvPr id="6" name="Picture 4" descr="Fatah - Wikipedia">
            <a:extLst>
              <a:ext uri="{FF2B5EF4-FFF2-40B4-BE49-F238E27FC236}">
                <a16:creationId xmlns:a16="http://schemas.microsoft.com/office/drawing/2014/main" id="{8FE22209-FAA4-B54E-8F2C-41C2DF488EC1}"/>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7775163" y="3667204"/>
            <a:ext cx="2249645" cy="245822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7" descr="Palestinians begin work on exhumation of Yasser Arafat | The Times">
            <a:extLst>
              <a:ext uri="{FF2B5EF4-FFF2-40B4-BE49-F238E27FC236}">
                <a16:creationId xmlns:a16="http://schemas.microsoft.com/office/drawing/2014/main" id="{AB7434AC-46E5-7946-A691-5E50EA70ED6A}"/>
              </a:ext>
            </a:extLst>
          </p:cNvPr>
          <p:cNvPicPr>
            <a:picLocks noChangeAspect="1" noChangeArrowheads="1"/>
          </p:cNvPicPr>
          <p:nvPr/>
        </p:nvPicPr>
        <p:blipFill>
          <a:blip r:embed="rId3" r:link="rId4">
            <a:extLst>
              <a:ext uri="{28A0092B-C50C-407E-A947-70E740481C1C}">
                <a14:useLocalDpi xmlns:a14="http://schemas.microsoft.com/office/drawing/2010/main"/>
              </a:ext>
            </a:extLst>
          </a:blip>
          <a:stretch>
            <a:fillRect/>
          </a:stretch>
        </p:blipFill>
        <p:spPr bwMode="auto">
          <a:xfrm>
            <a:off x="7224346" y="904558"/>
            <a:ext cx="3351278" cy="222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132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3684CCF-CEBB-4D8E-A366-95E43D4C7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B8F9F8-910C-FB43-97F4-A131A64854C3}"/>
              </a:ext>
            </a:extLst>
          </p:cNvPr>
          <p:cNvSpPr>
            <a:spLocks noGrp="1"/>
          </p:cNvSpPr>
          <p:nvPr>
            <p:ph type="title"/>
          </p:nvPr>
        </p:nvSpPr>
        <p:spPr>
          <a:xfrm>
            <a:off x="424573" y="1523562"/>
            <a:ext cx="5719189" cy="1325563"/>
          </a:xfrm>
        </p:spPr>
        <p:txBody>
          <a:bodyPr>
            <a:normAutofit/>
          </a:bodyPr>
          <a:lstStyle/>
          <a:p>
            <a:r>
              <a:rPr lang="en-GB" sz="4000" b="1" dirty="0">
                <a:solidFill>
                  <a:schemeClr val="accent5"/>
                </a:solidFill>
              </a:rPr>
              <a:t>Palestinian nationalism</a:t>
            </a:r>
          </a:p>
        </p:txBody>
      </p:sp>
      <p:sp>
        <p:nvSpPr>
          <p:cNvPr id="3" name="Content Placeholder 2">
            <a:extLst>
              <a:ext uri="{FF2B5EF4-FFF2-40B4-BE49-F238E27FC236}">
                <a16:creationId xmlns:a16="http://schemas.microsoft.com/office/drawing/2014/main" id="{DEAA8F3C-EE0E-B740-A8EE-150D2A762516}"/>
              </a:ext>
            </a:extLst>
          </p:cNvPr>
          <p:cNvSpPr>
            <a:spLocks noGrp="1"/>
          </p:cNvSpPr>
          <p:nvPr>
            <p:ph idx="1"/>
          </p:nvPr>
        </p:nvSpPr>
        <p:spPr>
          <a:xfrm>
            <a:off x="1111977" y="2822382"/>
            <a:ext cx="5608484" cy="4351338"/>
          </a:xfrm>
        </p:spPr>
        <p:txBody>
          <a:bodyPr>
            <a:normAutofit/>
          </a:bodyPr>
          <a:lstStyle/>
          <a:p>
            <a:pPr marL="0" indent="0">
              <a:buNone/>
            </a:pPr>
            <a:r>
              <a:rPr lang="en-GB" sz="2000" dirty="0">
                <a:solidFill>
                  <a:schemeClr val="accent5"/>
                </a:solidFill>
              </a:rPr>
              <a:t>Yasser Arafat</a:t>
            </a:r>
          </a:p>
          <a:p>
            <a:r>
              <a:rPr lang="en-GB" sz="2000" dirty="0"/>
              <a:t>A significant Palestinian leader, one of the founding members of Fatah</a:t>
            </a:r>
          </a:p>
          <a:p>
            <a:pPr marL="0" indent="0">
              <a:buNone/>
            </a:pPr>
            <a:r>
              <a:rPr lang="en-GB" sz="2000" dirty="0">
                <a:solidFill>
                  <a:schemeClr val="accent5"/>
                </a:solidFill>
              </a:rPr>
              <a:t>Fatah</a:t>
            </a:r>
          </a:p>
          <a:p>
            <a:r>
              <a:rPr lang="en-GB" sz="2000" dirty="0"/>
              <a:t>A non-religious, Palestinian nationalist group. Fatah remains one of the most popular Palestinian political parties today</a:t>
            </a:r>
          </a:p>
          <a:p>
            <a:endParaRPr lang="en-US" sz="2000" dirty="0"/>
          </a:p>
          <a:p>
            <a:endParaRPr lang="en-GB" sz="2000" dirty="0"/>
          </a:p>
          <a:p>
            <a:pPr lvl="1"/>
            <a:endParaRPr lang="en-GB" sz="2000" dirty="0"/>
          </a:p>
        </p:txBody>
      </p:sp>
      <p:pic>
        <p:nvPicPr>
          <p:cNvPr id="5" name="Picture 4" descr="Fatah - Wikipedia">
            <a:extLst>
              <a:ext uri="{FF2B5EF4-FFF2-40B4-BE49-F238E27FC236}">
                <a16:creationId xmlns:a16="http://schemas.microsoft.com/office/drawing/2014/main" id="{0AD8EA3C-AC9B-7F4D-9BB9-96B8EF12A3F2}"/>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t="11363" r="-2" b="4555"/>
          <a:stretch/>
        </p:blipFill>
        <p:spPr bwMode="auto">
          <a:xfrm>
            <a:off x="6863996"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a:noFill/>
          <a:extLst>
            <a:ext uri="{909E8E84-426E-40DD-AFC4-6F175D3DCCD1}">
              <a14:hiddenFill xmlns:a14="http://schemas.microsoft.com/office/drawing/2010/main">
                <a:solidFill>
                  <a:srgbClr val="FFFFFF"/>
                </a:solidFill>
              </a14:hiddenFill>
            </a:ext>
          </a:extLst>
        </p:spPr>
      </p:pic>
      <p:sp>
        <p:nvSpPr>
          <p:cNvPr id="13" name="Arc 12">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10869" y="-729072"/>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6" name="Picture 7" descr="Palestinians begin work on exhumation of Yasser Arafat | The Times">
            <a:extLst>
              <a:ext uri="{FF2B5EF4-FFF2-40B4-BE49-F238E27FC236}">
                <a16:creationId xmlns:a16="http://schemas.microsoft.com/office/drawing/2014/main" id="{3E3514A0-F96D-4B48-B8E7-0BA1D31F1FFB}"/>
              </a:ext>
            </a:extLst>
          </p:cNvPr>
          <p:cNvPicPr>
            <a:picLocks noChangeAspect="1" noChangeArrowheads="1"/>
          </p:cNvPicPr>
          <p:nvPr/>
        </p:nvPicPr>
        <p:blipFill rotWithShape="1">
          <a:blip r:embed="rId3" r:link="rId4">
            <a:extLst>
              <a:ext uri="{28A0092B-C50C-407E-A947-70E740481C1C}">
                <a14:useLocalDpi xmlns:a14="http://schemas.microsoft.com/office/drawing/2010/main"/>
              </a:ext>
            </a:extLst>
          </a:blip>
          <a:srcRect l="16472" r="5722" b="1"/>
          <a:stretch>
            <a:fillRect/>
          </a:stretch>
        </p:blipFill>
        <p:spPr bwMode="auto">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49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F3B1F5-C48D-1240-B4D9-52B67AE06667}"/>
              </a:ext>
            </a:extLst>
          </p:cNvPr>
          <p:cNvSpPr>
            <a:spLocks noGrp="1"/>
          </p:cNvSpPr>
          <p:nvPr>
            <p:ph type="title"/>
          </p:nvPr>
        </p:nvSpPr>
        <p:spPr>
          <a:xfrm>
            <a:off x="702074" y="1245703"/>
            <a:ext cx="3370972" cy="1837287"/>
          </a:xfrm>
        </p:spPr>
        <p:txBody>
          <a:bodyPr>
            <a:normAutofit/>
          </a:bodyPr>
          <a:lstStyle/>
          <a:p>
            <a:pPr algn="ctr"/>
            <a:r>
              <a:rPr lang="en-GB" sz="4800" b="1" dirty="0">
                <a:solidFill>
                  <a:srgbClr val="0F7F00"/>
                </a:solidFill>
              </a:rPr>
              <a:t>Hamas</a:t>
            </a:r>
          </a:p>
        </p:txBody>
      </p:sp>
      <p:sp>
        <p:nvSpPr>
          <p:cNvPr id="1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2">
            <a:extLst>
              <a:ext uri="{FF2B5EF4-FFF2-40B4-BE49-F238E27FC236}">
                <a16:creationId xmlns:a16="http://schemas.microsoft.com/office/drawing/2014/main" id="{B868C55B-32C1-2747-AE4C-7075F1689713}"/>
              </a:ext>
            </a:extLst>
          </p:cNvPr>
          <p:cNvSpPr>
            <a:spLocks noGrp="1"/>
          </p:cNvSpPr>
          <p:nvPr>
            <p:ph idx="1"/>
          </p:nvPr>
        </p:nvSpPr>
        <p:spPr>
          <a:xfrm>
            <a:off x="5265591" y="2009485"/>
            <a:ext cx="6224335" cy="2533107"/>
          </a:xfrm>
        </p:spPr>
        <p:txBody>
          <a:bodyPr anchor="ctr">
            <a:noAutofit/>
          </a:bodyPr>
          <a:lstStyle/>
          <a:p>
            <a:r>
              <a:rPr lang="en-GB" sz="2400" dirty="0"/>
              <a:t>When learning about the 2006 Palestine election, we need to look at Hamas</a:t>
            </a:r>
          </a:p>
          <a:p>
            <a:endParaRPr lang="en-GB" sz="2400" dirty="0"/>
          </a:p>
          <a:p>
            <a:r>
              <a:rPr lang="en-GB" sz="2400" dirty="0"/>
              <a:t>A </a:t>
            </a:r>
            <a:r>
              <a:rPr lang="en-GB" sz="2400" dirty="0">
                <a:solidFill>
                  <a:srgbClr val="0F7F00"/>
                </a:solidFill>
              </a:rPr>
              <a:t>Palestinian nationalist Islamic party, </a:t>
            </a:r>
            <a:r>
              <a:rPr lang="en-GB" sz="2400" dirty="0"/>
              <a:t>established in 1987</a:t>
            </a:r>
          </a:p>
          <a:p>
            <a:r>
              <a:rPr lang="en-GB" sz="2400" dirty="0"/>
              <a:t>Hamas has been deemed a terror organisation by Israel, the US and EU</a:t>
            </a:r>
          </a:p>
        </p:txBody>
      </p:sp>
      <p:pic>
        <p:nvPicPr>
          <p:cNvPr id="1026" name="Picture 2">
            <a:extLst>
              <a:ext uri="{FF2B5EF4-FFF2-40B4-BE49-F238E27FC236}">
                <a16:creationId xmlns:a16="http://schemas.microsoft.com/office/drawing/2014/main" id="{EC696880-6A95-AF4B-AF84-66C52EB303F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6138" y="3027077"/>
            <a:ext cx="2987896" cy="186743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2F16F5A1-C7DF-9A4F-A9F3-0734F515D611}"/>
              </a:ext>
            </a:extLst>
          </p:cNvPr>
          <p:cNvSpPr txBox="1">
            <a:spLocks/>
          </p:cNvSpPr>
          <p:nvPr/>
        </p:nvSpPr>
        <p:spPr>
          <a:xfrm>
            <a:off x="916138" y="4845527"/>
            <a:ext cx="2893407" cy="426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600" dirty="0">
                <a:solidFill>
                  <a:srgbClr val="0F7F00"/>
                </a:solidFill>
              </a:rPr>
              <a:t>The Hamas flag</a:t>
            </a:r>
          </a:p>
        </p:txBody>
      </p:sp>
    </p:spTree>
    <p:extLst>
      <p:ext uri="{BB962C8B-B14F-4D97-AF65-F5344CB8AC3E}">
        <p14:creationId xmlns:p14="http://schemas.microsoft.com/office/powerpoint/2010/main" val="211922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C422EC-60E9-F646-8E5F-81A542401BEE}"/>
              </a:ext>
            </a:extLst>
          </p:cNvPr>
          <p:cNvSpPr>
            <a:spLocks noGrp="1"/>
          </p:cNvSpPr>
          <p:nvPr>
            <p:ph type="title"/>
          </p:nvPr>
        </p:nvSpPr>
        <p:spPr>
          <a:xfrm>
            <a:off x="722044" y="479855"/>
            <a:ext cx="10515600" cy="1325563"/>
          </a:xfrm>
        </p:spPr>
        <p:txBody>
          <a:bodyPr>
            <a:noAutofit/>
          </a:bodyPr>
          <a:lstStyle/>
          <a:p>
            <a:r>
              <a:rPr lang="en-GB" sz="3600" b="1" dirty="0"/>
              <a:t>14b. The establishment and ideology of Hamas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B47E03-DC77-574E-B9F0-254C0A6CB6B0}"/>
              </a:ext>
            </a:extLst>
          </p:cNvPr>
          <p:cNvSpPr>
            <a:spLocks noGrp="1"/>
          </p:cNvSpPr>
          <p:nvPr>
            <p:ph idx="1"/>
          </p:nvPr>
        </p:nvSpPr>
        <p:spPr>
          <a:xfrm>
            <a:off x="722223" y="2028228"/>
            <a:ext cx="5329711" cy="3121725"/>
          </a:xfrm>
        </p:spPr>
        <p:txBody>
          <a:bodyPr>
            <a:noAutofit/>
          </a:bodyPr>
          <a:lstStyle/>
          <a:p>
            <a:r>
              <a:rPr lang="en-GB" sz="2000" dirty="0"/>
              <a:t>At first, Hamas saw all Jews as enemies, wanted to rule all of historic Palestine and called for the destruction of Israel </a:t>
            </a:r>
          </a:p>
          <a:p>
            <a:r>
              <a:rPr lang="en-GB" sz="2000" dirty="0"/>
              <a:t>However, this appears to have changed now</a:t>
            </a:r>
          </a:p>
          <a:p>
            <a:r>
              <a:rPr lang="en-GB" sz="2000" dirty="0"/>
              <a:t>In 2007, Hamas described all </a:t>
            </a:r>
            <a:r>
              <a:rPr lang="en-GB" sz="2000" b="1" dirty="0"/>
              <a:t>Zionists</a:t>
            </a:r>
            <a:r>
              <a:rPr lang="en-GB" sz="2000" dirty="0"/>
              <a:t> (not Jews) as its enemies. It also said that it would accept a state of Palestine along the </a:t>
            </a:r>
            <a:r>
              <a:rPr lang="en-GB" sz="2000" b="1" dirty="0"/>
              <a:t>1967 borders</a:t>
            </a:r>
            <a:r>
              <a:rPr lang="en-GB" sz="2000" dirty="0"/>
              <a:t>. But Hamas has still not recognised Israel</a:t>
            </a:r>
          </a:p>
        </p:txBody>
      </p:sp>
      <p:pic>
        <p:nvPicPr>
          <p:cNvPr id="51" name="Picture 4" descr="Palestine and Israel: Mapping an annexation | Infographic News | Al Jazeera">
            <a:extLst>
              <a:ext uri="{FF2B5EF4-FFF2-40B4-BE49-F238E27FC236}">
                <a16:creationId xmlns:a16="http://schemas.microsoft.com/office/drawing/2014/main" id="{DD967227-4F9B-C744-8095-753C60EBCC8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40067" y="2028228"/>
            <a:ext cx="5097577" cy="2867387"/>
          </a:xfrm>
          <a:prstGeom prst="rect">
            <a:avLst/>
          </a:prstGeom>
          <a:noFill/>
          <a:ln w="38100">
            <a:solidFill>
              <a:schemeClr val="accent2"/>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D5AD3E4-5FC4-4E4E-82F1-919CE65820C2}"/>
              </a:ext>
            </a:extLst>
          </p:cNvPr>
          <p:cNvSpPr txBox="1"/>
          <p:nvPr/>
        </p:nvSpPr>
        <p:spPr>
          <a:xfrm>
            <a:off x="2628874" y="5180627"/>
            <a:ext cx="6931204" cy="1477328"/>
          </a:xfrm>
          <a:custGeom>
            <a:avLst/>
            <a:gdLst>
              <a:gd name="connsiteX0" fmla="*/ 0 w 6931204"/>
              <a:gd name="connsiteY0" fmla="*/ 0 h 1477328"/>
              <a:gd name="connsiteX1" fmla="*/ 577600 w 6931204"/>
              <a:gd name="connsiteY1" fmla="*/ 0 h 1477328"/>
              <a:gd name="connsiteX2" fmla="*/ 1016577 w 6931204"/>
              <a:gd name="connsiteY2" fmla="*/ 0 h 1477328"/>
              <a:gd name="connsiteX3" fmla="*/ 1663489 w 6931204"/>
              <a:gd name="connsiteY3" fmla="*/ 0 h 1477328"/>
              <a:gd name="connsiteX4" fmla="*/ 2379713 w 6931204"/>
              <a:gd name="connsiteY4" fmla="*/ 0 h 1477328"/>
              <a:gd name="connsiteX5" fmla="*/ 3026626 w 6931204"/>
              <a:gd name="connsiteY5" fmla="*/ 0 h 1477328"/>
              <a:gd name="connsiteX6" fmla="*/ 3604226 w 6931204"/>
              <a:gd name="connsiteY6" fmla="*/ 0 h 1477328"/>
              <a:gd name="connsiteX7" fmla="*/ 4320450 w 6931204"/>
              <a:gd name="connsiteY7" fmla="*/ 0 h 1477328"/>
              <a:gd name="connsiteX8" fmla="*/ 4690115 w 6931204"/>
              <a:gd name="connsiteY8" fmla="*/ 0 h 1477328"/>
              <a:gd name="connsiteX9" fmla="*/ 5406339 w 6931204"/>
              <a:gd name="connsiteY9" fmla="*/ 0 h 1477328"/>
              <a:gd name="connsiteX10" fmla="*/ 5983939 w 6931204"/>
              <a:gd name="connsiteY10" fmla="*/ 0 h 1477328"/>
              <a:gd name="connsiteX11" fmla="*/ 6353604 w 6931204"/>
              <a:gd name="connsiteY11" fmla="*/ 0 h 1477328"/>
              <a:gd name="connsiteX12" fmla="*/ 6931204 w 6931204"/>
              <a:gd name="connsiteY12" fmla="*/ 0 h 1477328"/>
              <a:gd name="connsiteX13" fmla="*/ 6931204 w 6931204"/>
              <a:gd name="connsiteY13" fmla="*/ 507216 h 1477328"/>
              <a:gd name="connsiteX14" fmla="*/ 6931204 w 6931204"/>
              <a:gd name="connsiteY14" fmla="*/ 970112 h 1477328"/>
              <a:gd name="connsiteX15" fmla="*/ 6931204 w 6931204"/>
              <a:gd name="connsiteY15" fmla="*/ 1477328 h 1477328"/>
              <a:gd name="connsiteX16" fmla="*/ 6353604 w 6931204"/>
              <a:gd name="connsiteY16" fmla="*/ 1477328 h 1477328"/>
              <a:gd name="connsiteX17" fmla="*/ 5845315 w 6931204"/>
              <a:gd name="connsiteY17" fmla="*/ 1477328 h 1477328"/>
              <a:gd name="connsiteX18" fmla="*/ 5406339 w 6931204"/>
              <a:gd name="connsiteY18" fmla="*/ 1477328 h 1477328"/>
              <a:gd name="connsiteX19" fmla="*/ 4898051 w 6931204"/>
              <a:gd name="connsiteY19" fmla="*/ 1477328 h 1477328"/>
              <a:gd name="connsiteX20" fmla="*/ 4320450 w 6931204"/>
              <a:gd name="connsiteY20" fmla="*/ 1477328 h 1477328"/>
              <a:gd name="connsiteX21" fmla="*/ 3812162 w 6931204"/>
              <a:gd name="connsiteY21" fmla="*/ 1477328 h 1477328"/>
              <a:gd name="connsiteX22" fmla="*/ 3095938 w 6931204"/>
              <a:gd name="connsiteY22" fmla="*/ 1477328 h 1477328"/>
              <a:gd name="connsiteX23" fmla="*/ 2656962 w 6931204"/>
              <a:gd name="connsiteY23" fmla="*/ 1477328 h 1477328"/>
              <a:gd name="connsiteX24" fmla="*/ 2148673 w 6931204"/>
              <a:gd name="connsiteY24" fmla="*/ 1477328 h 1477328"/>
              <a:gd name="connsiteX25" fmla="*/ 1501761 w 6931204"/>
              <a:gd name="connsiteY25" fmla="*/ 1477328 h 1477328"/>
              <a:gd name="connsiteX26" fmla="*/ 924161 w 6931204"/>
              <a:gd name="connsiteY26" fmla="*/ 1477328 h 1477328"/>
              <a:gd name="connsiteX27" fmla="*/ 0 w 6931204"/>
              <a:gd name="connsiteY27" fmla="*/ 1477328 h 1477328"/>
              <a:gd name="connsiteX28" fmla="*/ 0 w 6931204"/>
              <a:gd name="connsiteY28" fmla="*/ 1014432 h 1477328"/>
              <a:gd name="connsiteX29" fmla="*/ 0 w 6931204"/>
              <a:gd name="connsiteY29" fmla="*/ 566309 h 1477328"/>
              <a:gd name="connsiteX30" fmla="*/ 0 w 6931204"/>
              <a:gd name="connsiteY30" fmla="*/ 0 h 14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931204" h="1477328" fill="none" extrusionOk="0">
                <a:moveTo>
                  <a:pt x="0" y="0"/>
                </a:moveTo>
                <a:cubicBezTo>
                  <a:pt x="237624" y="-65145"/>
                  <a:pt x="425051" y="56942"/>
                  <a:pt x="577600" y="0"/>
                </a:cubicBezTo>
                <a:cubicBezTo>
                  <a:pt x="730149" y="-56942"/>
                  <a:pt x="868821" y="12191"/>
                  <a:pt x="1016577" y="0"/>
                </a:cubicBezTo>
                <a:cubicBezTo>
                  <a:pt x="1164333" y="-12191"/>
                  <a:pt x="1423126" y="51200"/>
                  <a:pt x="1663489" y="0"/>
                </a:cubicBezTo>
                <a:cubicBezTo>
                  <a:pt x="1903852" y="-51200"/>
                  <a:pt x="2194394" y="82811"/>
                  <a:pt x="2379713" y="0"/>
                </a:cubicBezTo>
                <a:cubicBezTo>
                  <a:pt x="2565032" y="-82811"/>
                  <a:pt x="2890574" y="47423"/>
                  <a:pt x="3026626" y="0"/>
                </a:cubicBezTo>
                <a:cubicBezTo>
                  <a:pt x="3162678" y="-47423"/>
                  <a:pt x="3331539" y="47684"/>
                  <a:pt x="3604226" y="0"/>
                </a:cubicBezTo>
                <a:cubicBezTo>
                  <a:pt x="3876913" y="-47684"/>
                  <a:pt x="3969959" y="22011"/>
                  <a:pt x="4320450" y="0"/>
                </a:cubicBezTo>
                <a:cubicBezTo>
                  <a:pt x="4670941" y="-22011"/>
                  <a:pt x="4515206" y="12016"/>
                  <a:pt x="4690115" y="0"/>
                </a:cubicBezTo>
                <a:cubicBezTo>
                  <a:pt x="4865025" y="-12016"/>
                  <a:pt x="5249596" y="54934"/>
                  <a:pt x="5406339" y="0"/>
                </a:cubicBezTo>
                <a:cubicBezTo>
                  <a:pt x="5563082" y="-54934"/>
                  <a:pt x="5766078" y="59550"/>
                  <a:pt x="5983939" y="0"/>
                </a:cubicBezTo>
                <a:cubicBezTo>
                  <a:pt x="6201800" y="-59550"/>
                  <a:pt x="6271621" y="18296"/>
                  <a:pt x="6353604" y="0"/>
                </a:cubicBezTo>
                <a:cubicBezTo>
                  <a:pt x="6435588" y="-18296"/>
                  <a:pt x="6708524" y="11552"/>
                  <a:pt x="6931204" y="0"/>
                </a:cubicBezTo>
                <a:cubicBezTo>
                  <a:pt x="6974483" y="235466"/>
                  <a:pt x="6889019" y="342411"/>
                  <a:pt x="6931204" y="507216"/>
                </a:cubicBezTo>
                <a:cubicBezTo>
                  <a:pt x="6973389" y="672021"/>
                  <a:pt x="6903177" y="796558"/>
                  <a:pt x="6931204" y="970112"/>
                </a:cubicBezTo>
                <a:cubicBezTo>
                  <a:pt x="6959231" y="1143666"/>
                  <a:pt x="6917951" y="1308620"/>
                  <a:pt x="6931204" y="1477328"/>
                </a:cubicBezTo>
                <a:cubicBezTo>
                  <a:pt x="6727888" y="1544812"/>
                  <a:pt x="6618055" y="1445165"/>
                  <a:pt x="6353604" y="1477328"/>
                </a:cubicBezTo>
                <a:cubicBezTo>
                  <a:pt x="6089153" y="1509491"/>
                  <a:pt x="6059650" y="1475068"/>
                  <a:pt x="5845315" y="1477328"/>
                </a:cubicBezTo>
                <a:cubicBezTo>
                  <a:pt x="5630980" y="1479588"/>
                  <a:pt x="5586296" y="1429918"/>
                  <a:pt x="5406339" y="1477328"/>
                </a:cubicBezTo>
                <a:cubicBezTo>
                  <a:pt x="5226382" y="1524738"/>
                  <a:pt x="5003098" y="1467010"/>
                  <a:pt x="4898051" y="1477328"/>
                </a:cubicBezTo>
                <a:cubicBezTo>
                  <a:pt x="4793004" y="1487646"/>
                  <a:pt x="4501332" y="1412300"/>
                  <a:pt x="4320450" y="1477328"/>
                </a:cubicBezTo>
                <a:cubicBezTo>
                  <a:pt x="4139568" y="1542356"/>
                  <a:pt x="4023310" y="1448403"/>
                  <a:pt x="3812162" y="1477328"/>
                </a:cubicBezTo>
                <a:cubicBezTo>
                  <a:pt x="3601014" y="1506253"/>
                  <a:pt x="3442418" y="1409708"/>
                  <a:pt x="3095938" y="1477328"/>
                </a:cubicBezTo>
                <a:cubicBezTo>
                  <a:pt x="2749458" y="1544948"/>
                  <a:pt x="2793543" y="1427203"/>
                  <a:pt x="2656962" y="1477328"/>
                </a:cubicBezTo>
                <a:cubicBezTo>
                  <a:pt x="2520381" y="1527453"/>
                  <a:pt x="2296109" y="1477085"/>
                  <a:pt x="2148673" y="1477328"/>
                </a:cubicBezTo>
                <a:cubicBezTo>
                  <a:pt x="2001237" y="1477571"/>
                  <a:pt x="1780290" y="1426938"/>
                  <a:pt x="1501761" y="1477328"/>
                </a:cubicBezTo>
                <a:cubicBezTo>
                  <a:pt x="1223232" y="1527718"/>
                  <a:pt x="1172179" y="1430661"/>
                  <a:pt x="924161" y="1477328"/>
                </a:cubicBezTo>
                <a:cubicBezTo>
                  <a:pt x="676143" y="1523995"/>
                  <a:pt x="320980" y="1422529"/>
                  <a:pt x="0" y="1477328"/>
                </a:cubicBezTo>
                <a:cubicBezTo>
                  <a:pt x="-51427" y="1246065"/>
                  <a:pt x="36541" y="1207724"/>
                  <a:pt x="0" y="1014432"/>
                </a:cubicBezTo>
                <a:cubicBezTo>
                  <a:pt x="-36541" y="821140"/>
                  <a:pt x="21221" y="749944"/>
                  <a:pt x="0" y="566309"/>
                </a:cubicBezTo>
                <a:cubicBezTo>
                  <a:pt x="-21221" y="382674"/>
                  <a:pt x="6097" y="201317"/>
                  <a:pt x="0" y="0"/>
                </a:cubicBezTo>
                <a:close/>
              </a:path>
              <a:path w="6931204" h="1477328" stroke="0" extrusionOk="0">
                <a:moveTo>
                  <a:pt x="0" y="0"/>
                </a:moveTo>
                <a:cubicBezTo>
                  <a:pt x="210334" y="-17657"/>
                  <a:pt x="508318" y="22988"/>
                  <a:pt x="646912" y="0"/>
                </a:cubicBezTo>
                <a:cubicBezTo>
                  <a:pt x="785506" y="-22988"/>
                  <a:pt x="902471" y="48646"/>
                  <a:pt x="1085889" y="0"/>
                </a:cubicBezTo>
                <a:cubicBezTo>
                  <a:pt x="1269307" y="-48646"/>
                  <a:pt x="1392815" y="52254"/>
                  <a:pt x="1594177" y="0"/>
                </a:cubicBezTo>
                <a:cubicBezTo>
                  <a:pt x="1795539" y="-52254"/>
                  <a:pt x="1983966" y="17901"/>
                  <a:pt x="2241089" y="0"/>
                </a:cubicBezTo>
                <a:cubicBezTo>
                  <a:pt x="2498212" y="-17901"/>
                  <a:pt x="2733305" y="72378"/>
                  <a:pt x="2888002" y="0"/>
                </a:cubicBezTo>
                <a:cubicBezTo>
                  <a:pt x="3042699" y="-72378"/>
                  <a:pt x="3184168" y="34278"/>
                  <a:pt x="3326978" y="0"/>
                </a:cubicBezTo>
                <a:cubicBezTo>
                  <a:pt x="3469788" y="-34278"/>
                  <a:pt x="3805308" y="2209"/>
                  <a:pt x="4043202" y="0"/>
                </a:cubicBezTo>
                <a:cubicBezTo>
                  <a:pt x="4281096" y="-2209"/>
                  <a:pt x="4258896" y="14318"/>
                  <a:pt x="4412867" y="0"/>
                </a:cubicBezTo>
                <a:cubicBezTo>
                  <a:pt x="4566838" y="-14318"/>
                  <a:pt x="4849703" y="33570"/>
                  <a:pt x="4990467" y="0"/>
                </a:cubicBezTo>
                <a:cubicBezTo>
                  <a:pt x="5131231" y="-33570"/>
                  <a:pt x="5394499" y="46835"/>
                  <a:pt x="5568067" y="0"/>
                </a:cubicBezTo>
                <a:cubicBezTo>
                  <a:pt x="5741635" y="-46835"/>
                  <a:pt x="5818175" y="12062"/>
                  <a:pt x="5937731" y="0"/>
                </a:cubicBezTo>
                <a:cubicBezTo>
                  <a:pt x="6057287" y="-12062"/>
                  <a:pt x="6135259" y="12222"/>
                  <a:pt x="6307396" y="0"/>
                </a:cubicBezTo>
                <a:cubicBezTo>
                  <a:pt x="6479533" y="-12222"/>
                  <a:pt x="6688795" y="74314"/>
                  <a:pt x="6931204" y="0"/>
                </a:cubicBezTo>
                <a:cubicBezTo>
                  <a:pt x="6956171" y="188229"/>
                  <a:pt x="6912801" y="355235"/>
                  <a:pt x="6931204" y="492443"/>
                </a:cubicBezTo>
                <a:cubicBezTo>
                  <a:pt x="6949607" y="629651"/>
                  <a:pt x="6902140" y="770597"/>
                  <a:pt x="6931204" y="984885"/>
                </a:cubicBezTo>
                <a:cubicBezTo>
                  <a:pt x="6960268" y="1199173"/>
                  <a:pt x="6909797" y="1275905"/>
                  <a:pt x="6931204" y="1477328"/>
                </a:cubicBezTo>
                <a:cubicBezTo>
                  <a:pt x="6837723" y="1489239"/>
                  <a:pt x="6612361" y="1470982"/>
                  <a:pt x="6492228" y="1477328"/>
                </a:cubicBezTo>
                <a:cubicBezTo>
                  <a:pt x="6372095" y="1483674"/>
                  <a:pt x="6189634" y="1433641"/>
                  <a:pt x="5914627" y="1477328"/>
                </a:cubicBezTo>
                <a:cubicBezTo>
                  <a:pt x="5639620" y="1521015"/>
                  <a:pt x="5726929" y="1433555"/>
                  <a:pt x="5544963" y="1477328"/>
                </a:cubicBezTo>
                <a:cubicBezTo>
                  <a:pt x="5362997" y="1521101"/>
                  <a:pt x="5138461" y="1392650"/>
                  <a:pt x="4828739" y="1477328"/>
                </a:cubicBezTo>
                <a:cubicBezTo>
                  <a:pt x="4519017" y="1562006"/>
                  <a:pt x="4425018" y="1454113"/>
                  <a:pt x="4181826" y="1477328"/>
                </a:cubicBezTo>
                <a:cubicBezTo>
                  <a:pt x="3938634" y="1500543"/>
                  <a:pt x="3945108" y="1433309"/>
                  <a:pt x="3742850" y="1477328"/>
                </a:cubicBezTo>
                <a:cubicBezTo>
                  <a:pt x="3540592" y="1521347"/>
                  <a:pt x="3422923" y="1437570"/>
                  <a:pt x="3234562" y="1477328"/>
                </a:cubicBezTo>
                <a:cubicBezTo>
                  <a:pt x="3046201" y="1517086"/>
                  <a:pt x="2844213" y="1468639"/>
                  <a:pt x="2587649" y="1477328"/>
                </a:cubicBezTo>
                <a:cubicBezTo>
                  <a:pt x="2331085" y="1486017"/>
                  <a:pt x="2223442" y="1472981"/>
                  <a:pt x="1871425" y="1477328"/>
                </a:cubicBezTo>
                <a:cubicBezTo>
                  <a:pt x="1519408" y="1481675"/>
                  <a:pt x="1486936" y="1448431"/>
                  <a:pt x="1363137" y="1477328"/>
                </a:cubicBezTo>
                <a:cubicBezTo>
                  <a:pt x="1239338" y="1506225"/>
                  <a:pt x="1066192" y="1453662"/>
                  <a:pt x="785536" y="1477328"/>
                </a:cubicBezTo>
                <a:cubicBezTo>
                  <a:pt x="504880" y="1500994"/>
                  <a:pt x="275475" y="1397684"/>
                  <a:pt x="0" y="1477328"/>
                </a:cubicBezTo>
                <a:cubicBezTo>
                  <a:pt x="-59924" y="1316064"/>
                  <a:pt x="27366" y="1119045"/>
                  <a:pt x="0" y="970112"/>
                </a:cubicBezTo>
                <a:cubicBezTo>
                  <a:pt x="-27366" y="821179"/>
                  <a:pt x="6775" y="695903"/>
                  <a:pt x="0" y="448123"/>
                </a:cubicBezTo>
                <a:cubicBezTo>
                  <a:pt x="-6775" y="200343"/>
                  <a:pt x="48139" y="114021"/>
                  <a:pt x="0" y="0"/>
                </a:cubicBezTo>
                <a:close/>
              </a:path>
            </a:pathLst>
          </a:custGeom>
          <a:solidFill>
            <a:srgbClr val="4BB04F"/>
          </a:solidFill>
          <a:ln>
            <a:solidFill>
              <a:schemeClr val="tx1"/>
            </a:solidFill>
            <a:extLst>
              <a:ext uri="{C807C97D-BFC1-408E-A445-0C87EB9F89A2}">
                <ask:lineSketchStyleProps xmlns:ask="http://schemas.microsoft.com/office/drawing/2018/sketchyshapes" sd="4172543058">
                  <a:prstGeom prst="rect">
                    <a:avLst/>
                  </a:prstGeom>
                  <ask:type>
                    <ask:lineSketchScribble/>
                  </ask:type>
                </ask:lineSketchStyleProps>
              </a:ext>
            </a:extLst>
          </a:ln>
        </p:spPr>
        <p:txBody>
          <a:bodyPr wrap="square" numCol="1" rtlCol="0">
            <a:spAutoFit/>
          </a:bodyPr>
          <a:lstStyle/>
          <a:p>
            <a:pPr algn="ctr"/>
            <a:r>
              <a:rPr lang="en-GB" u="sng" dirty="0">
                <a:solidFill>
                  <a:schemeClr val="bg1"/>
                </a:solidFill>
              </a:rPr>
              <a:t>Answer these questions in the space provided on this sheet:</a:t>
            </a:r>
          </a:p>
          <a:p>
            <a:pPr marL="342900" indent="-342900" algn="ctr">
              <a:buFont typeface="+mj-lt"/>
              <a:buAutoNum type="arabicPeriod"/>
            </a:pPr>
            <a:r>
              <a:rPr lang="en-GB" dirty="0">
                <a:solidFill>
                  <a:schemeClr val="bg1"/>
                </a:solidFill>
              </a:rPr>
              <a:t>What is </a:t>
            </a:r>
            <a:r>
              <a:rPr lang="en-GB" b="1" dirty="0">
                <a:solidFill>
                  <a:schemeClr val="bg1"/>
                </a:solidFill>
              </a:rPr>
              <a:t>antisemitism</a:t>
            </a:r>
            <a:r>
              <a:rPr lang="en-GB" dirty="0">
                <a:solidFill>
                  <a:schemeClr val="bg1"/>
                </a:solidFill>
              </a:rPr>
              <a:t>?</a:t>
            </a:r>
          </a:p>
          <a:p>
            <a:pPr marL="342900" indent="-342900" algn="ctr">
              <a:buFont typeface="+mj-lt"/>
              <a:buAutoNum type="arabicPeriod"/>
            </a:pPr>
            <a:r>
              <a:rPr lang="en-GB" dirty="0">
                <a:solidFill>
                  <a:schemeClr val="bg1"/>
                </a:solidFill>
              </a:rPr>
              <a:t>What is the difference between being Jewish and being a </a:t>
            </a:r>
            <a:r>
              <a:rPr lang="en-GB" b="1" dirty="0">
                <a:solidFill>
                  <a:schemeClr val="bg1"/>
                </a:solidFill>
              </a:rPr>
              <a:t>Zionist</a:t>
            </a:r>
            <a:r>
              <a:rPr lang="en-GB" dirty="0">
                <a:solidFill>
                  <a:schemeClr val="bg1"/>
                </a:solidFill>
              </a:rPr>
              <a:t>?</a:t>
            </a:r>
          </a:p>
          <a:p>
            <a:pPr marL="342900" indent="-342900" algn="ctr">
              <a:buFont typeface="+mj-lt"/>
              <a:buAutoNum type="arabicPeriod"/>
            </a:pPr>
            <a:r>
              <a:rPr lang="en-GB" dirty="0">
                <a:solidFill>
                  <a:schemeClr val="bg1"/>
                </a:solidFill>
              </a:rPr>
              <a:t>What are the </a:t>
            </a:r>
            <a:r>
              <a:rPr lang="en-GB" b="1" dirty="0">
                <a:solidFill>
                  <a:schemeClr val="bg1"/>
                </a:solidFill>
              </a:rPr>
              <a:t>1967 borders?</a:t>
            </a:r>
          </a:p>
          <a:p>
            <a:pPr algn="ctr"/>
            <a:r>
              <a:rPr lang="en-GB" i="1" dirty="0">
                <a:solidFill>
                  <a:schemeClr val="bg1"/>
                </a:solidFill>
              </a:rPr>
              <a:t>Extension question: what had happened in 1967?</a:t>
            </a:r>
          </a:p>
        </p:txBody>
      </p:sp>
    </p:spTree>
    <p:extLst>
      <p:ext uri="{BB962C8B-B14F-4D97-AF65-F5344CB8AC3E}">
        <p14:creationId xmlns:p14="http://schemas.microsoft.com/office/powerpoint/2010/main" val="184279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ontent Placeholder 6">
            <a:extLst>
              <a:ext uri="{FF2B5EF4-FFF2-40B4-BE49-F238E27FC236}">
                <a16:creationId xmlns:a16="http://schemas.microsoft.com/office/drawing/2014/main" id="{795D7A63-3E13-4581-92BA-C06C20077D50}"/>
              </a:ext>
            </a:extLst>
          </p:cNvPr>
          <p:cNvGraphicFramePr>
            <a:graphicFrameLocks noGrp="1"/>
          </p:cNvGraphicFramePr>
          <p:nvPr>
            <p:ph idx="1"/>
            <p:extLst>
              <p:ext uri="{D42A27DB-BD31-4B8C-83A1-F6EECF244321}">
                <p14:modId xmlns:p14="http://schemas.microsoft.com/office/powerpoint/2010/main" val="1813278103"/>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itle 3">
            <a:extLst>
              <a:ext uri="{FF2B5EF4-FFF2-40B4-BE49-F238E27FC236}">
                <a16:creationId xmlns:a16="http://schemas.microsoft.com/office/drawing/2014/main" id="{24762763-87E6-FE4A-85BD-3CD113F8F15A}"/>
              </a:ext>
            </a:extLst>
          </p:cNvPr>
          <p:cNvSpPr>
            <a:spLocks noGrp="1"/>
          </p:cNvSpPr>
          <p:nvPr>
            <p:ph type="title"/>
          </p:nvPr>
        </p:nvSpPr>
        <p:spPr>
          <a:xfrm>
            <a:off x="838199" y="557189"/>
            <a:ext cx="3773557" cy="5567891"/>
          </a:xfrm>
        </p:spPr>
        <p:txBody>
          <a:bodyPr>
            <a:normAutofit/>
          </a:bodyPr>
          <a:lstStyle/>
          <a:p>
            <a:r>
              <a:rPr lang="en-GB" b="1" dirty="0"/>
              <a:t>From Lesson 2:</a:t>
            </a:r>
          </a:p>
        </p:txBody>
      </p:sp>
    </p:spTree>
    <p:extLst>
      <p:ext uri="{BB962C8B-B14F-4D97-AF65-F5344CB8AC3E}">
        <p14:creationId xmlns:p14="http://schemas.microsoft.com/office/powerpoint/2010/main" val="1733668450"/>
      </p:ext>
    </p:extLst>
  </p:cSld>
  <p:clrMapOvr>
    <a:masterClrMapping/>
  </p:clrMapOvr>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{78981E33-CF41-C24F-B16A-7389F6BD87E8}tf10001119_mac</Template>
  <TotalTime>3898</TotalTime>
  <Words>1131</Words>
  <Application>Microsoft Macintosh PowerPoint</Application>
  <PresentationFormat>Widescreen</PresentationFormat>
  <Paragraphs>137</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Courier</vt:lpstr>
      <vt:lpstr>Times New Roman</vt:lpstr>
      <vt:lpstr>Office Theme</vt:lpstr>
      <vt:lpstr>What happened in the 2006 Palestine election?</vt:lpstr>
      <vt:lpstr>Learning objectives</vt:lpstr>
      <vt:lpstr>Keywords:  Have you come across any of these before? Discuss this with the person sitting next to you   </vt:lpstr>
      <vt:lpstr>14a. Life under occupation  In pairs, answer the questions below:</vt:lpstr>
      <vt:lpstr>Palestinian nationalism</vt:lpstr>
      <vt:lpstr>Palestinian nationalism</vt:lpstr>
      <vt:lpstr>Hamas</vt:lpstr>
      <vt:lpstr>14b. The establishment and ideology of Hamas</vt:lpstr>
      <vt:lpstr>From Lesson 2:</vt:lpstr>
      <vt:lpstr>Hamas activities</vt:lpstr>
      <vt:lpstr>Hamas vs. Fatah</vt:lpstr>
      <vt:lpstr>Suicide bombings</vt:lpstr>
      <vt:lpstr>The 2006 Palestine election: what happened?</vt:lpstr>
      <vt:lpstr>Why were Hamas elected?</vt:lpstr>
      <vt:lpstr>14c. How did the international community respond?  Extracts from ‘Hamas celebrates election victory’ The Guardian, 26th Jan 2006</vt:lpstr>
      <vt:lpstr>What was the response?</vt:lpstr>
      <vt:lpstr>Plenary: 5 features</vt:lpstr>
      <vt:lpstr>Homework: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Kelsted, Charlotte</dc:creator>
  <cp:lastModifiedBy>Kelsted, Charlotte</cp:lastModifiedBy>
  <cp:revision>1040</cp:revision>
  <dcterms:created xsi:type="dcterms:W3CDTF">2021-07-14T08:26:02Z</dcterms:created>
  <dcterms:modified xsi:type="dcterms:W3CDTF">2021-12-03T14:59:53Z</dcterms:modified>
</cp:coreProperties>
</file>